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Lst>
  <p:sldSz cx="12192000" cy="6858000"/>
  <p:notesSz cx="6858000" cy="9144000"/>
  <p:embeddedFontLst>
    <p:embeddedFont>
      <p:font typeface="Comic Sans MS" panose="030F0702030302020204" pitchFamily="66" charset="0"/>
      <p:regular r:id="rId44"/>
      <p:bold r:id="rId45"/>
      <p:italic r:id="rId46"/>
      <p:boldItalic r:id="rId47"/>
    </p:embeddedFont>
    <p:embeddedFont>
      <p:font typeface="Tahoma" panose="020B0604030504040204" pitchFamily="34" charset="0"/>
      <p:regular r:id="rId48"/>
      <p:bold r:id="rId49"/>
    </p:embeddedFont>
    <p:embeddedFont>
      <p:font typeface="Comfortaa" panose="020B0604020202020204" charset="0"/>
      <p:regular r:id="rId50"/>
      <p:bold r:id="rId51"/>
    </p:embeddedFont>
    <p:embeddedFont>
      <p:font typeface="Corbel" panose="020B0503020204020204" pitchFamily="34" charset="0"/>
      <p:regular r:id="rId52"/>
      <p:bold r:id="rId53"/>
      <p:italic r:id="rId54"/>
      <p:boldItalic r:id="rId55"/>
    </p:embeddedFont>
    <p:embeddedFont>
      <p:font typeface="Alegreya Regular" panose="020B0604020202020204" charset="0"/>
      <p:regular r:id="rId56"/>
      <p:bold r:id="rId57"/>
      <p:italic r:id="rId58"/>
      <p:boldItalic r:id="rId59"/>
    </p:embeddedFont>
    <p:embeddedFont>
      <p:font typeface="Cambria Math" panose="02040503050406030204" pitchFamily="18" charset="0"/>
      <p:regular r:id="rId60"/>
    </p:embeddedFont>
    <p:embeddedFont>
      <p:font typeface="Amatic SC" panose="020B0604020202020204" charset="-79"/>
      <p:regular r:id="rId61"/>
      <p:bold r:id="rId62"/>
    </p:embeddedFont>
    <p:embeddedFont>
      <p:font typeface="Comfortaa Regular" panose="020B0604020202020204" charset="0"/>
      <p:regular r:id="rId63"/>
      <p:bold r:id="rId64"/>
    </p:embeddedFont>
    <p:embeddedFont>
      <p:font typeface="Calibri" panose="020F050202020403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64">
          <p15:clr>
            <a:srgbClr val="A4A3A4"/>
          </p15:clr>
        </p15:guide>
        <p15:guide id="2" pos="3840">
          <p15:clr>
            <a:srgbClr val="A4A3A4"/>
          </p15:clr>
        </p15:guide>
        <p15:guide id="3" pos="456">
          <p15:clr>
            <a:srgbClr val="A4A3A4"/>
          </p15:clr>
        </p15:guide>
        <p15:guide id="4" pos="720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cdd6C01BQ+X0udWnAQNf9ivic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8" d="100"/>
          <a:sy n="68" d="100"/>
        </p:scale>
        <p:origin x="792" y="96"/>
      </p:cViewPr>
      <p:guideLst>
        <p:guide orient="horz" pos="2064"/>
        <p:guide pos="3840"/>
        <p:guide pos="456"/>
        <p:guide pos="72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f634a32e9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cf634a32e9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31" name="Google Shape;331;gcf634a32e9_2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10</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f634a32e9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gcf634a32e9_0_2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42" name="Google Shape;342;gcf634a32e9_0_2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11</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f634a32e9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cf634a32e9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50" name="Google Shape;350;gcf634a32e9_0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12</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f634a32e9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cf634a32e9_0_3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60" name="Google Shape;360;gcf634a32e9_0_3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13</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f634a32e9_2_5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cf634a32e9_2_5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372" name="Google Shape;372;gcf634a32e9_2_5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14</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f634a32e9_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gcf634a32e9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416" name="Google Shape;416;gcf634a32e9_2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15</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cf634a32e9_2_6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gcf634a32e9_2_6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425" name="Google Shape;425;gcf634a32e9_2_6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16</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f634a32e9_2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gcf634a32e9_2_4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469" name="Google Shape;469;gcf634a32e9_2_4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cf68075a66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cf68075a66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cf68075a66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f634a32e9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cf634a32e9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latin typeface="Tahoma"/>
                <a:ea typeface="Tahoma"/>
                <a:cs typeface="Tahoma"/>
                <a:sym typeface="Tahoma"/>
              </a:rPr>
              <a:t> **En los modelos globales ¿Son significativos el polinomio considerado y la componente estacional con la representación que fue usada?**</a:t>
            </a:r>
            <a:endParaRPr>
              <a:latin typeface="Tahoma"/>
              <a:ea typeface="Tahoma"/>
              <a:cs typeface="Tahoma"/>
              <a:sym typeface="Tahoma"/>
            </a:endParaRPr>
          </a:p>
        </p:txBody>
      </p:sp>
      <p:sp>
        <p:nvSpPr>
          <p:cNvPr id="492" name="Google Shape;492;gcf634a32e9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19</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f634a32e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cf634a32e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184" name="Google Shape;184;gcf634a32e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cf68075a66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cf68075a66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cf68075a66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cf634a32e9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cf634a32e9_0_3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512" name="Google Shape;512;gcf634a32e9_0_3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21</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cf68075a6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cf68075a66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cf68075a66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cf634a32e9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cf634a32e9_0_3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529" name="Google Shape;529;gcf634a32e9_0_3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23</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f634a32e9_0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cf634a32e9_0_3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s-ES">
                <a:latin typeface="Tahoma"/>
                <a:ea typeface="Tahoma"/>
                <a:cs typeface="Tahoma"/>
                <a:sym typeface="Tahoma"/>
              </a:rPr>
              <a:t>En los modelos globales ¿Cuál es la interpretación de las estimaciones de los parámetros estacionales?, ¿difieren mucho estas estimaciones entre los modelos globales? Además, si se modelo con variables indicadoras, grafique en un mismo plano y en la escala original de la serie, el patrón estacional estimado ¿Estas estimaciones aproximan apropiadamente el patrón estacional? Esta gráfica puede realizarse de la siguiente manera: Suponga que los modelos son ajustados en R bajo los objetos de nombre mod1 y mod2 respectivamente. Sean p1 y p2 los ordenes de los respectivos polinomios, nparmod1 y nparmod2 el número de parámetros, de cada</a:t>
            </a:r>
            <a:endParaRPr>
              <a:latin typeface="Tahoma"/>
              <a:ea typeface="Tahoma"/>
              <a:cs typeface="Tahoma"/>
              <a:sym typeface="Tahoma"/>
            </a:endParaRPr>
          </a:p>
          <a:p>
            <a:pPr marL="0" lvl="0" indent="0" algn="l" rtl="0">
              <a:spcBef>
                <a:spcPts val="0"/>
              </a:spcBef>
              <a:spcAft>
                <a:spcPts val="0"/>
              </a:spcAft>
              <a:buSzPts val="1100"/>
              <a:buNone/>
            </a:pPr>
            <a:r>
              <a:rPr lang="es-ES">
                <a:latin typeface="Tahoma"/>
                <a:ea typeface="Tahoma"/>
                <a:cs typeface="Tahoma"/>
                <a:sym typeface="Tahoma"/>
              </a:rPr>
              <a:t>modelo, respectivamente. En el caso aditivo, proceda así:</a:t>
            </a:r>
            <a:endParaRPr>
              <a:latin typeface="Tahoma"/>
              <a:ea typeface="Tahoma"/>
              <a:cs typeface="Tahoma"/>
              <a:sym typeface="Tahoma"/>
            </a:endParaRPr>
          </a:p>
          <a:p>
            <a:pPr marL="0" lvl="0" indent="0" algn="l" rtl="0">
              <a:spcBef>
                <a:spcPts val="0"/>
              </a:spcBef>
              <a:spcAft>
                <a:spcPts val="0"/>
              </a:spcAft>
              <a:buSzPts val="1100"/>
              <a:buNone/>
            </a:pPr>
            <a:endParaRPr>
              <a:latin typeface="Tahoma"/>
              <a:ea typeface="Tahoma"/>
              <a:cs typeface="Tahoma"/>
              <a:sym typeface="Tahoma"/>
            </a:endParaRPr>
          </a:p>
          <a:p>
            <a:pPr marL="0" lvl="0" indent="0" algn="l" rtl="0">
              <a:spcBef>
                <a:spcPts val="0"/>
              </a:spcBef>
              <a:spcAft>
                <a:spcPts val="0"/>
              </a:spcAft>
              <a:buSzPts val="1100"/>
              <a:buNone/>
            </a:pPr>
            <a:r>
              <a:rPr lang="es-ES">
                <a:latin typeface="Tahoma"/>
                <a:ea typeface="Tahoma"/>
                <a:cs typeface="Tahoma"/>
                <a:sym typeface="Tahoma"/>
              </a:rPr>
              <a:t>* Las estimaciones de los parámetro asociados a la variables indicadora que modelan la estacionalidad difieren minimamente en los modelos globales.</a:t>
            </a:r>
            <a:endParaRPr>
              <a:latin typeface="Tahoma"/>
              <a:ea typeface="Tahoma"/>
              <a:cs typeface="Tahoma"/>
              <a:sym typeface="Tahoma"/>
            </a:endParaRPr>
          </a:p>
        </p:txBody>
      </p:sp>
      <p:sp>
        <p:nvSpPr>
          <p:cNvPr id="542" name="Google Shape;542;gcf634a32e9_0_3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24</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cf634a32e9_2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cf634a32e9_2_4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s-ES" sz="700">
                <a:latin typeface="Arial"/>
                <a:ea typeface="Arial"/>
                <a:cs typeface="Arial"/>
                <a:sym typeface="Arial"/>
              </a:rPr>
              <a:t> </a:t>
            </a:r>
            <a:r>
              <a:rPr lang="es-ES" sz="1100">
                <a:latin typeface="Arial"/>
                <a:ea typeface="Arial"/>
                <a:cs typeface="Arial"/>
                <a:sym typeface="Arial"/>
              </a:rPr>
              <a:t>Compare gráficamente la forma de la estimación de la componente estacional entre los dos modelos locales(en Holt-Winters se toma el último valor suavizado para cada uno de los 12 efectos estacionales) ¿difieren mucho? Además, si en los modelos globales se usaron indicadoras, compare la forma del patrón estacional estimado por estos vs. los locales ¿qué se interpreta a partir de la similaridad o diferencia entre estas estimaciones?</a:t>
            </a:r>
            <a:endParaRPr sz="1100">
              <a:latin typeface="Arial"/>
              <a:ea typeface="Arial"/>
              <a:cs typeface="Arial"/>
              <a:sym typeface="Arial"/>
            </a:endParaRPr>
          </a:p>
          <a:p>
            <a:pPr marL="0" lvl="0" indent="0" algn="l" rtl="0">
              <a:spcBef>
                <a:spcPts val="1200"/>
              </a:spcBef>
              <a:spcAft>
                <a:spcPts val="0"/>
              </a:spcAft>
              <a:buNone/>
            </a:pPr>
            <a:endParaRPr>
              <a:latin typeface="Tahoma"/>
              <a:ea typeface="Tahoma"/>
              <a:cs typeface="Tahoma"/>
              <a:sym typeface="Tahoma"/>
            </a:endParaRPr>
          </a:p>
        </p:txBody>
      </p:sp>
      <p:sp>
        <p:nvSpPr>
          <p:cNvPr id="554" name="Google Shape;554;gcf634a32e9_2_4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25</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f634a32e9_0_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gcf634a32e9_0_3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s-ES">
                <a:latin typeface="Tahoma"/>
                <a:ea typeface="Tahoma"/>
                <a:cs typeface="Tahoma"/>
                <a:sym typeface="Tahoma"/>
              </a:rPr>
              <a:t>Con relación al ajuste loess de la serie desestacionalizada ¿Qué se concluye de su gráfica y del número de parámetros equivalentes loess?</a:t>
            </a:r>
            <a:endParaRPr>
              <a:latin typeface="Tahoma"/>
              <a:ea typeface="Tahoma"/>
              <a:cs typeface="Tahoma"/>
              <a:sym typeface="Tahoma"/>
            </a:endParaRPr>
          </a:p>
          <a:p>
            <a:pPr marL="0" lvl="0" indent="0" algn="l" rtl="0">
              <a:spcBef>
                <a:spcPts val="1200"/>
              </a:spcBef>
              <a:spcAft>
                <a:spcPts val="0"/>
              </a:spcAft>
              <a:buNone/>
            </a:pPr>
            <a:endParaRPr>
              <a:latin typeface="Tahoma"/>
              <a:ea typeface="Tahoma"/>
              <a:cs typeface="Tahoma"/>
              <a:sym typeface="Tahoma"/>
            </a:endParaRPr>
          </a:p>
        </p:txBody>
      </p:sp>
      <p:sp>
        <p:nvSpPr>
          <p:cNvPr id="563" name="Google Shape;563;gcf634a32e9_0_3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26</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634a32e9_2_6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cf634a32e9_2_6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571" name="Google Shape;571;gcf634a32e9_2_6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f634a32e9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cf634a32e9_2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Sobre el supuesto de media cero para los errores de ajuste ¿qué se concluye en los cuatro modelos?</a:t>
            </a:r>
            <a:endParaRPr>
              <a:latin typeface="Tahoma"/>
              <a:ea typeface="Tahoma"/>
              <a:cs typeface="Tahoma"/>
              <a:sym typeface="Tahoma"/>
            </a:endParaRPr>
          </a:p>
        </p:txBody>
      </p:sp>
      <p:sp>
        <p:nvSpPr>
          <p:cNvPr id="614" name="Google Shape;614;gcf634a32e9_2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28</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f68075a66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cf68075a66_0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Sobre el supuesto de media cero para los errores de ajuste ¿qué se concluye en los cuatro modelos?</a:t>
            </a:r>
            <a:endParaRPr>
              <a:latin typeface="Tahoma"/>
              <a:ea typeface="Tahoma"/>
              <a:cs typeface="Tahoma"/>
              <a:sym typeface="Tahoma"/>
            </a:endParaRPr>
          </a:p>
        </p:txBody>
      </p:sp>
      <p:sp>
        <p:nvSpPr>
          <p:cNvPr id="627" name="Google Shape;627;gcf68075a66_0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29</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f634a32e9_2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cf634a32e9_2_4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06" name="Google Shape;206;gcf634a32e9_2_4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f634a32e9_0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cf634a32e9_0_4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¿Hay ciclos presentes en los residuales? ¿qué se deriva de estos patrones?</a:t>
            </a:r>
            <a:endParaRPr>
              <a:latin typeface="Tahoma"/>
              <a:ea typeface="Tahoma"/>
              <a:cs typeface="Tahoma"/>
              <a:sym typeface="Tahoma"/>
            </a:endParaRPr>
          </a:p>
          <a:p>
            <a:pPr marL="457200" lvl="0" indent="-317500" algn="l" rtl="0">
              <a:spcBef>
                <a:spcPts val="0"/>
              </a:spcBef>
              <a:spcAft>
                <a:spcPts val="0"/>
              </a:spcAft>
              <a:buSzPts val="1400"/>
              <a:buFont typeface="Tahoma"/>
              <a:buChar char="●"/>
            </a:pPr>
            <a:r>
              <a:rPr lang="es-ES">
                <a:latin typeface="Tahoma"/>
                <a:ea typeface="Tahoma"/>
                <a:cs typeface="Tahoma"/>
                <a:sym typeface="Tahoma"/>
              </a:rPr>
              <a:t>¿Qué hacen mejor los métodos locales vs. los globales?</a:t>
            </a:r>
            <a:endParaRPr>
              <a:latin typeface="Tahoma"/>
              <a:ea typeface="Tahoma"/>
              <a:cs typeface="Tahoma"/>
              <a:sym typeface="Tahoma"/>
            </a:endParaRPr>
          </a:p>
        </p:txBody>
      </p:sp>
      <p:sp>
        <p:nvSpPr>
          <p:cNvPr id="639" name="Google Shape;639;gcf634a32e9_0_4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30</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cf68075a66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cf68075a66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¿Hay ciclos presentes en los residuales? ¿qué se deriva de estos patrones?</a:t>
            </a:r>
            <a:endParaRPr>
              <a:latin typeface="Tahoma"/>
              <a:ea typeface="Tahoma"/>
              <a:cs typeface="Tahoma"/>
              <a:sym typeface="Tahoma"/>
            </a:endParaRPr>
          </a:p>
          <a:p>
            <a:pPr marL="457200" lvl="0" indent="-317500" algn="l" rtl="0">
              <a:spcBef>
                <a:spcPts val="0"/>
              </a:spcBef>
              <a:spcAft>
                <a:spcPts val="0"/>
              </a:spcAft>
              <a:buSzPts val="1400"/>
              <a:buFont typeface="Tahoma"/>
              <a:buChar char="●"/>
            </a:pPr>
            <a:r>
              <a:rPr lang="es-ES">
                <a:latin typeface="Tahoma"/>
                <a:ea typeface="Tahoma"/>
                <a:cs typeface="Tahoma"/>
                <a:sym typeface="Tahoma"/>
              </a:rPr>
              <a:t>¿Qué hacen mejor los métodos locales vs. los globales?</a:t>
            </a:r>
            <a:endParaRPr>
              <a:latin typeface="Tahoma"/>
              <a:ea typeface="Tahoma"/>
              <a:cs typeface="Tahoma"/>
              <a:sym typeface="Tahoma"/>
            </a:endParaRPr>
          </a:p>
        </p:txBody>
      </p:sp>
      <p:sp>
        <p:nvSpPr>
          <p:cNvPr id="652" name="Google Shape;652;gcf68075a66_0_1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31</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cf634a32e9_2_6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gcf634a32e9_2_6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664" name="Google Shape;664;gcf634a32e9_2_6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32</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f634a32e9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gcf634a32e9_2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p:txBody>
      </p:sp>
      <p:sp>
        <p:nvSpPr>
          <p:cNvPr id="707" name="Google Shape;707;gcf634a32e9_2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33</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cf68075a66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cf68075a66_0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gcf68075a66_0_1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cf68075a66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cf68075a66_0_1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cf68075a66_0_1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cf68075a66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cf68075a66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gcf68075a66_0_2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cf634a32e9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gcf634a32e9_0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¿Cuál es la interpretación de las medidas MAE, MAPE y RMSE? ¿según estas medidas cuál modelo pronostica mejor?</a:t>
            </a:r>
            <a:endParaRPr>
              <a:latin typeface="Tahoma"/>
              <a:ea typeface="Tahoma"/>
              <a:cs typeface="Tahoma"/>
              <a:sym typeface="Tahoma"/>
            </a:endParaRPr>
          </a:p>
        </p:txBody>
      </p:sp>
      <p:sp>
        <p:nvSpPr>
          <p:cNvPr id="748" name="Google Shape;748;gcf634a32e9_0_4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cf634a32e9_0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gcf634a32e9_0_5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Font typeface="Tahoma"/>
              <a:buChar char="●"/>
            </a:pPr>
            <a:r>
              <a:rPr lang="es-ES">
                <a:latin typeface="Tahoma"/>
                <a:ea typeface="Tahoma"/>
                <a:cs typeface="Tahoma"/>
                <a:sym typeface="Tahoma"/>
              </a:rPr>
              <a:t>¿Qué se concluye de la figura comparativa de los pronósticos puntuales?</a:t>
            </a:r>
            <a:endParaRPr>
              <a:latin typeface="Tahoma"/>
              <a:ea typeface="Tahoma"/>
              <a:cs typeface="Tahoma"/>
              <a:sym typeface="Tahoma"/>
            </a:endParaRPr>
          </a:p>
        </p:txBody>
      </p:sp>
      <p:sp>
        <p:nvSpPr>
          <p:cNvPr id="758" name="Google Shape;758;gcf634a32e9_0_5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38</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cf634a32e9_2_7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gcf634a32e9_2_7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765" name="Google Shape;765;gcf634a32e9_2_7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39</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29" name="Google Shape;22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4</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cf634a32e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gcf634a32e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808" name="Google Shape;808;gcf634a32e9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40</a:t>
            </a:fld>
            <a:endParaRPr sz="1200" b="0" i="0" u="none" strike="noStrike" cap="none">
              <a:solidFill>
                <a:srgbClr val="000000"/>
              </a:solidFill>
              <a:latin typeface="Tahoma"/>
              <a:ea typeface="Tahoma"/>
              <a:cs typeface="Tahoma"/>
              <a:sym typeface="Tahoma"/>
            </a:endParaRPr>
          </a:p>
        </p:txBody>
      </p:sp>
    </p:spTree>
    <p:extLst>
      <p:ext uri="{BB962C8B-B14F-4D97-AF65-F5344CB8AC3E}">
        <p14:creationId xmlns:p14="http://schemas.microsoft.com/office/powerpoint/2010/main" val="144333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d11349e5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cd11349e5a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38" name="Google Shape;238;gcd11349e5a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5</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d11349e5a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cd11349e5a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57" name="Google Shape;257;gcd11349e5a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6</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d11349e5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cd11349e5a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68" name="Google Shape;268;gcd11349e5a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7</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d11349e5a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cd11349e5a_0_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a:latin typeface="Tahoma"/>
                <a:ea typeface="Tahoma"/>
                <a:cs typeface="Tahoma"/>
                <a:sym typeface="Tahoma"/>
              </a:rPr>
              <a:t>Enlace legal</a:t>
            </a:r>
            <a:endParaRPr>
              <a:latin typeface="Tahoma"/>
              <a:ea typeface="Tahoma"/>
              <a:cs typeface="Tahoma"/>
              <a:sym typeface="Tahoma"/>
            </a:endParaRPr>
          </a:p>
        </p:txBody>
      </p:sp>
      <p:sp>
        <p:nvSpPr>
          <p:cNvPr id="280" name="Google Shape;280;gcd11349e5a_0_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8</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cf634a32e9_2_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cf634a32e9_2_5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ahoma"/>
              <a:ea typeface="Tahoma"/>
              <a:cs typeface="Tahoma"/>
              <a:sym typeface="Tahoma"/>
            </a:endParaRPr>
          </a:p>
        </p:txBody>
      </p:sp>
      <p:sp>
        <p:nvSpPr>
          <p:cNvPr id="287" name="Google Shape;287;gcf634a32e9_2_5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s-ES" sz="1200" b="0" i="0" u="none" strike="noStrike" cap="none">
                <a:solidFill>
                  <a:srgbClr val="000000"/>
                </a:solidFill>
                <a:latin typeface="Tahoma"/>
                <a:ea typeface="Tahoma"/>
                <a:cs typeface="Tahoma"/>
                <a:sym typeface="Tahoma"/>
              </a:rPr>
              <a:t>9</a:t>
            </a:fld>
            <a:endParaRPr sz="1200" b="0" i="0" u="none" strike="noStrike" cap="none">
              <a:solidFill>
                <a:srgbClr val="000000"/>
              </a:solidFill>
              <a:latin typeface="Tahoma"/>
              <a:ea typeface="Tahoma"/>
              <a:cs typeface="Tahoma"/>
              <a:sym typeface="Tahom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l título"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524000" y="3602038"/>
            <a:ext cx="9144000" cy="1655700"/>
          </a:xfrm>
          <a:prstGeom prst="rect">
            <a:avLst/>
          </a:prstGeom>
          <a:noFill/>
          <a:ln>
            <a:noFill/>
          </a:ln>
        </p:spPr>
        <p:txBody>
          <a:bodyPr spcFirstLastPara="1" wrap="square" lIns="0" tIns="0" rIns="0" bIns="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8" name="Google Shape;18;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32"/>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32"/>
          <p:cNvSpPr txBox="1">
            <a:spLocks noGrp="1"/>
          </p:cNvSpPr>
          <p:nvPr>
            <p:ph type="body" idx="1"/>
          </p:nvPr>
        </p:nvSpPr>
        <p:spPr>
          <a:xfrm rot="5400000">
            <a:off x="3920400" y="-1256575"/>
            <a:ext cx="4351200" cy="105156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 name="Google Shape;75;p3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rot="5400000">
            <a:off x="7133400" y="1956625"/>
            <a:ext cx="5811900" cy="26289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33"/>
          <p:cNvSpPr txBox="1">
            <a:spLocks noGrp="1"/>
          </p:cNvSpPr>
          <p:nvPr>
            <p:ph type="body" idx="1"/>
          </p:nvPr>
        </p:nvSpPr>
        <p:spPr>
          <a:xfrm rot="5400000">
            <a:off x="1799400" y="-596075"/>
            <a:ext cx="5811900" cy="77343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91"/>
        <p:cNvGrpSpPr/>
        <p:nvPr/>
      </p:nvGrpSpPr>
      <p:grpSpPr>
        <a:xfrm>
          <a:off x="0" y="0"/>
          <a:ext cx="0" cy="0"/>
          <a:chOff x="0" y="0"/>
          <a:chExt cx="0" cy="0"/>
        </a:xfrm>
      </p:grpSpPr>
      <p:sp>
        <p:nvSpPr>
          <p:cNvPr id="92" name="Google Shape;92;p20"/>
          <p:cNvSpPr/>
          <p:nvPr/>
        </p:nvSpPr>
        <p:spPr>
          <a:xfrm>
            <a:off x="231140" y="243840"/>
            <a:ext cx="11724600" cy="6378000"/>
          </a:xfrm>
          <a:prstGeom prst="rect">
            <a:avLst/>
          </a:prstGeom>
          <a:solidFill>
            <a:schemeClr val="accent1"/>
          </a:solid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0"/>
          <p:cNvSpPr txBox="1">
            <a:spLocks noGrp="1"/>
          </p:cNvSpPr>
          <p:nvPr>
            <p:ph type="ctrTitle"/>
          </p:nvPr>
        </p:nvSpPr>
        <p:spPr>
          <a:xfrm>
            <a:off x="1109980" y="882376"/>
            <a:ext cx="9966900" cy="2926200"/>
          </a:xfrm>
          <a:prstGeom prst="rect">
            <a:avLst/>
          </a:prstGeom>
          <a:noFill/>
          <a:ln>
            <a:noFill/>
          </a:ln>
        </p:spPr>
        <p:txBody>
          <a:bodyPr spcFirstLastPara="1" wrap="square" lIns="91425" tIns="45700" rIns="91425" bIns="45700" anchor="b" anchorCtr="0">
            <a:normAutofit/>
          </a:bodyPr>
          <a:lstStyle>
            <a:lvl1pPr lvl="0" algn="ctr" rtl="0">
              <a:lnSpc>
                <a:spcPct val="85000"/>
              </a:lnSpc>
              <a:spcBef>
                <a:spcPts val="0"/>
              </a:spcBef>
              <a:spcAft>
                <a:spcPts val="0"/>
              </a:spcAft>
              <a:buClr>
                <a:srgbClr val="FFFFFF"/>
              </a:buClr>
              <a:buSzPts val="7200"/>
              <a:buFont typeface="Corbel"/>
              <a:buNone/>
              <a:defRPr sz="7200" b="1" cap="none">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0"/>
          <p:cNvSpPr txBox="1">
            <a:spLocks noGrp="1"/>
          </p:cNvSpPr>
          <p:nvPr>
            <p:ph type="subTitle" idx="1"/>
          </p:nvPr>
        </p:nvSpPr>
        <p:spPr>
          <a:xfrm>
            <a:off x="1709530" y="3869634"/>
            <a:ext cx="8767800" cy="13881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400"/>
              </a:spcBef>
              <a:spcAft>
                <a:spcPts val="0"/>
              </a:spcAft>
              <a:buSzPts val="1760"/>
              <a:buNone/>
              <a:defRPr sz="2200">
                <a:solidFill>
                  <a:srgbClr val="FFFFFF"/>
                </a:solidFill>
              </a:defRPr>
            </a:lvl1pPr>
            <a:lvl2pPr lvl="1" algn="ctr" rtl="0">
              <a:lnSpc>
                <a:spcPct val="90000"/>
              </a:lnSpc>
              <a:spcBef>
                <a:spcPts val="200"/>
              </a:spcBef>
              <a:spcAft>
                <a:spcPts val="0"/>
              </a:spcAft>
              <a:buSzPts val="1760"/>
              <a:buNone/>
              <a:defRPr sz="2200"/>
            </a:lvl2pPr>
            <a:lvl3pPr lvl="2" algn="ctr" rtl="0">
              <a:lnSpc>
                <a:spcPct val="90000"/>
              </a:lnSpc>
              <a:spcBef>
                <a:spcPts val="400"/>
              </a:spcBef>
              <a:spcAft>
                <a:spcPts val="0"/>
              </a:spcAft>
              <a:buSzPts val="1760"/>
              <a:buNone/>
              <a:defRPr sz="2200"/>
            </a:lvl3pPr>
            <a:lvl4pPr lvl="3" algn="ctr" rtl="0">
              <a:lnSpc>
                <a:spcPct val="90000"/>
              </a:lnSpc>
              <a:spcBef>
                <a:spcPts val="400"/>
              </a:spcBef>
              <a:spcAft>
                <a:spcPts val="0"/>
              </a:spcAft>
              <a:buSzPts val="1600"/>
              <a:buNone/>
              <a:defRPr sz="2000"/>
            </a:lvl4pPr>
            <a:lvl5pPr lvl="4" algn="ctr" rtl="0">
              <a:lnSpc>
                <a:spcPct val="90000"/>
              </a:lnSpc>
              <a:spcBef>
                <a:spcPts val="400"/>
              </a:spcBef>
              <a:spcAft>
                <a:spcPts val="0"/>
              </a:spcAft>
              <a:buSzPts val="1600"/>
              <a:buNone/>
              <a:defRPr sz="2000"/>
            </a:lvl5pPr>
            <a:lvl6pPr lvl="5" algn="ctr" rtl="0">
              <a:lnSpc>
                <a:spcPct val="90000"/>
              </a:lnSpc>
              <a:spcBef>
                <a:spcPts val="400"/>
              </a:spcBef>
              <a:spcAft>
                <a:spcPts val="0"/>
              </a:spcAft>
              <a:buSzPts val="1600"/>
              <a:buNone/>
              <a:defRPr sz="2000"/>
            </a:lvl6pPr>
            <a:lvl7pPr lvl="6" algn="ctr" rtl="0">
              <a:lnSpc>
                <a:spcPct val="90000"/>
              </a:lnSpc>
              <a:spcBef>
                <a:spcPts val="400"/>
              </a:spcBef>
              <a:spcAft>
                <a:spcPts val="0"/>
              </a:spcAft>
              <a:buSzPts val="1600"/>
              <a:buNone/>
              <a:defRPr sz="2000"/>
            </a:lvl7pPr>
            <a:lvl8pPr lvl="7" algn="ctr" rtl="0">
              <a:lnSpc>
                <a:spcPct val="90000"/>
              </a:lnSpc>
              <a:spcBef>
                <a:spcPts val="400"/>
              </a:spcBef>
              <a:spcAft>
                <a:spcPts val="0"/>
              </a:spcAft>
              <a:buSzPts val="1600"/>
              <a:buNone/>
              <a:defRPr sz="2000"/>
            </a:lvl8pPr>
            <a:lvl9pPr lvl="8" algn="ctr" rtl="0">
              <a:lnSpc>
                <a:spcPct val="90000"/>
              </a:lnSpc>
              <a:spcBef>
                <a:spcPts val="400"/>
              </a:spcBef>
              <a:spcAft>
                <a:spcPts val="400"/>
              </a:spcAft>
              <a:buSzPts val="1600"/>
              <a:buNone/>
              <a:defRPr sz="2000"/>
            </a:lvl9pPr>
          </a:lstStyle>
          <a:p>
            <a:endParaRPr/>
          </a:p>
        </p:txBody>
      </p:sp>
      <p:sp>
        <p:nvSpPr>
          <p:cNvPr id="95" name="Google Shape;95;p20"/>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rgbClr val="FFFFF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20"/>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solidFill>
                  <a:srgbClr val="FFFFF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20"/>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FFFFFF"/>
                </a:solidFill>
                <a:latin typeface="Corbel"/>
                <a:ea typeface="Corbel"/>
                <a:cs typeface="Corbel"/>
                <a:sym typeface="Corbel"/>
              </a:defRPr>
            </a:lvl1pPr>
            <a:lvl2pPr marL="0" marR="0" lvl="1" indent="0" algn="r" rtl="0">
              <a:spcBef>
                <a:spcPts val="0"/>
              </a:spcBef>
              <a:buNone/>
              <a:defRPr sz="1200">
                <a:solidFill>
                  <a:srgbClr val="FFFFFF"/>
                </a:solidFill>
                <a:latin typeface="Corbel"/>
                <a:ea typeface="Corbel"/>
                <a:cs typeface="Corbel"/>
                <a:sym typeface="Corbel"/>
              </a:defRPr>
            </a:lvl2pPr>
            <a:lvl3pPr marL="0" marR="0" lvl="2" indent="0" algn="r" rtl="0">
              <a:spcBef>
                <a:spcPts val="0"/>
              </a:spcBef>
              <a:buNone/>
              <a:defRPr sz="1200">
                <a:solidFill>
                  <a:srgbClr val="FFFFFF"/>
                </a:solidFill>
                <a:latin typeface="Corbel"/>
                <a:ea typeface="Corbel"/>
                <a:cs typeface="Corbel"/>
                <a:sym typeface="Corbel"/>
              </a:defRPr>
            </a:lvl3pPr>
            <a:lvl4pPr marL="0" marR="0" lvl="3" indent="0" algn="r" rtl="0">
              <a:spcBef>
                <a:spcPts val="0"/>
              </a:spcBef>
              <a:buNone/>
              <a:defRPr sz="1200">
                <a:solidFill>
                  <a:srgbClr val="FFFFFF"/>
                </a:solidFill>
                <a:latin typeface="Corbel"/>
                <a:ea typeface="Corbel"/>
                <a:cs typeface="Corbel"/>
                <a:sym typeface="Corbel"/>
              </a:defRPr>
            </a:lvl4pPr>
            <a:lvl5pPr marL="0" marR="0" lvl="4" indent="0" algn="r" rtl="0">
              <a:spcBef>
                <a:spcPts val="0"/>
              </a:spcBef>
              <a:buNone/>
              <a:defRPr sz="1200">
                <a:solidFill>
                  <a:srgbClr val="FFFFFF"/>
                </a:solidFill>
                <a:latin typeface="Corbel"/>
                <a:ea typeface="Corbel"/>
                <a:cs typeface="Corbel"/>
                <a:sym typeface="Corbel"/>
              </a:defRPr>
            </a:lvl5pPr>
            <a:lvl6pPr marL="0" marR="0" lvl="5" indent="0" algn="r" rtl="0">
              <a:spcBef>
                <a:spcPts val="0"/>
              </a:spcBef>
              <a:buNone/>
              <a:defRPr sz="1200">
                <a:solidFill>
                  <a:srgbClr val="FFFFFF"/>
                </a:solidFill>
                <a:latin typeface="Corbel"/>
                <a:ea typeface="Corbel"/>
                <a:cs typeface="Corbel"/>
                <a:sym typeface="Corbel"/>
              </a:defRPr>
            </a:lvl6pPr>
            <a:lvl7pPr marL="0" marR="0" lvl="6" indent="0" algn="r" rtl="0">
              <a:spcBef>
                <a:spcPts val="0"/>
              </a:spcBef>
              <a:buNone/>
              <a:defRPr sz="1200">
                <a:solidFill>
                  <a:srgbClr val="FFFFFF"/>
                </a:solidFill>
                <a:latin typeface="Corbel"/>
                <a:ea typeface="Corbel"/>
                <a:cs typeface="Corbel"/>
                <a:sym typeface="Corbel"/>
              </a:defRPr>
            </a:lvl7pPr>
            <a:lvl8pPr marL="0" marR="0" lvl="7" indent="0" algn="r" rtl="0">
              <a:spcBef>
                <a:spcPts val="0"/>
              </a:spcBef>
              <a:buNone/>
              <a:defRPr sz="1200">
                <a:solidFill>
                  <a:srgbClr val="FFFFFF"/>
                </a:solidFill>
                <a:latin typeface="Corbel"/>
                <a:ea typeface="Corbel"/>
                <a:cs typeface="Corbel"/>
                <a:sym typeface="Corbel"/>
              </a:defRPr>
            </a:lvl8pPr>
            <a:lvl9pPr marL="0" marR="0" lvl="8" indent="0" algn="r" rtl="0">
              <a:spcBef>
                <a:spcPts val="0"/>
              </a:spcBef>
              <a:buNone/>
              <a:defRPr sz="1200">
                <a:solidFill>
                  <a:srgbClr val="FFFFF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s-ES"/>
              <a:t>‹Nº›</a:t>
            </a:fld>
            <a:endParaRPr/>
          </a:p>
        </p:txBody>
      </p:sp>
      <p:cxnSp>
        <p:nvCxnSpPr>
          <p:cNvPr id="98" name="Google Shape;98;p20"/>
          <p:cNvCxnSpPr/>
          <p:nvPr/>
        </p:nvCxnSpPr>
        <p:spPr>
          <a:xfrm>
            <a:off x="1304925" y="3733800"/>
            <a:ext cx="9601200" cy="0"/>
          </a:xfrm>
          <a:prstGeom prst="straightConnector1">
            <a:avLst/>
          </a:prstGeom>
          <a:noFill/>
          <a:ln w="10000" cap="flat" cmpd="sng">
            <a:solidFill>
              <a:srgbClr val="FFFFFF"/>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1143000" y="2057400"/>
            <a:ext cx="9873000" cy="4038600"/>
          </a:xfrm>
          <a:prstGeom prst="rect">
            <a:avLst/>
          </a:prstGeom>
          <a:noFill/>
          <a:ln>
            <a:noFill/>
          </a:ln>
        </p:spPr>
        <p:txBody>
          <a:bodyPr spcFirstLastPara="1" wrap="square" lIns="91425" tIns="45700" rIns="91425" bIns="45700" anchor="t" anchorCtr="0">
            <a:normAutofit/>
          </a:bodyPr>
          <a:lstStyle>
            <a:lvl1pPr marL="457200" lvl="0" indent="-320040" algn="l" rtl="0">
              <a:lnSpc>
                <a:spcPct val="90000"/>
              </a:lnSpc>
              <a:spcBef>
                <a:spcPts val="1400"/>
              </a:spcBef>
              <a:spcAft>
                <a:spcPts val="0"/>
              </a:spcAft>
              <a:buSzPts val="1440"/>
              <a:buChar char="•"/>
              <a:defRPr/>
            </a:lvl1pPr>
            <a:lvl2pPr marL="914400" lvl="1" indent="-320040" algn="l" rtl="0">
              <a:lnSpc>
                <a:spcPct val="90000"/>
              </a:lnSpc>
              <a:spcBef>
                <a:spcPts val="200"/>
              </a:spcBef>
              <a:spcAft>
                <a:spcPts val="0"/>
              </a:spcAft>
              <a:buSzPts val="1440"/>
              <a:buChar char="•"/>
              <a:defRPr/>
            </a:lvl2pPr>
            <a:lvl3pPr marL="1371600" lvl="2" indent="-320039" algn="l" rtl="0">
              <a:lnSpc>
                <a:spcPct val="90000"/>
              </a:lnSpc>
              <a:spcBef>
                <a:spcPts val="400"/>
              </a:spcBef>
              <a:spcAft>
                <a:spcPts val="0"/>
              </a:spcAft>
              <a:buSzPts val="1440"/>
              <a:buChar char="•"/>
              <a:defRPr/>
            </a:lvl3pPr>
            <a:lvl4pPr marL="1828800" lvl="3" indent="-320039" algn="l" rtl="0">
              <a:lnSpc>
                <a:spcPct val="90000"/>
              </a:lnSpc>
              <a:spcBef>
                <a:spcPts val="400"/>
              </a:spcBef>
              <a:spcAft>
                <a:spcPts val="0"/>
              </a:spcAft>
              <a:buSzPts val="1440"/>
              <a:buChar char="•"/>
              <a:defRPr/>
            </a:lvl4pPr>
            <a:lvl5pPr marL="2286000" lvl="4" indent="-320039" algn="l" rtl="0">
              <a:lnSpc>
                <a:spcPct val="90000"/>
              </a:lnSpc>
              <a:spcBef>
                <a:spcPts val="400"/>
              </a:spcBef>
              <a:spcAft>
                <a:spcPts val="0"/>
              </a:spcAft>
              <a:buSzPts val="1440"/>
              <a:buChar char="•"/>
              <a:defRPr/>
            </a:lvl5pPr>
            <a:lvl6pPr marL="2743200" lvl="5" indent="-320039" algn="l" rtl="0">
              <a:lnSpc>
                <a:spcPct val="90000"/>
              </a:lnSpc>
              <a:spcBef>
                <a:spcPts val="400"/>
              </a:spcBef>
              <a:spcAft>
                <a:spcPts val="0"/>
              </a:spcAft>
              <a:buSzPts val="1440"/>
              <a:buChar char="•"/>
              <a:defRPr/>
            </a:lvl6pPr>
            <a:lvl7pPr marL="3200400" lvl="6" indent="-320039" algn="l" rtl="0">
              <a:lnSpc>
                <a:spcPct val="90000"/>
              </a:lnSpc>
              <a:spcBef>
                <a:spcPts val="400"/>
              </a:spcBef>
              <a:spcAft>
                <a:spcPts val="0"/>
              </a:spcAft>
              <a:buSzPts val="1440"/>
              <a:buChar char="•"/>
              <a:defRPr/>
            </a:lvl7pPr>
            <a:lvl8pPr marL="3657600" lvl="7" indent="-320040" algn="l" rtl="0">
              <a:lnSpc>
                <a:spcPct val="90000"/>
              </a:lnSpc>
              <a:spcBef>
                <a:spcPts val="400"/>
              </a:spcBef>
              <a:spcAft>
                <a:spcPts val="0"/>
              </a:spcAft>
              <a:buSzPts val="1440"/>
              <a:buChar char="•"/>
              <a:defRPr/>
            </a:lvl8pPr>
            <a:lvl9pPr marL="4114800" lvl="8" indent="-320040" algn="l" rtl="0">
              <a:lnSpc>
                <a:spcPct val="90000"/>
              </a:lnSpc>
              <a:spcBef>
                <a:spcPts val="400"/>
              </a:spcBef>
              <a:spcAft>
                <a:spcPts val="400"/>
              </a:spcAft>
              <a:buSzPts val="1440"/>
              <a:buChar char="•"/>
              <a:defRPr/>
            </a:lvl9pPr>
          </a:lstStyle>
          <a:p>
            <a:endParaRPr/>
          </a:p>
        </p:txBody>
      </p:sp>
      <p:sp>
        <p:nvSpPr>
          <p:cNvPr id="102" name="Google Shape;102;p21"/>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21"/>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21"/>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05"/>
        <p:cNvGrpSpPr/>
        <p:nvPr/>
      </p:nvGrpSpPr>
      <p:grpSpPr>
        <a:xfrm>
          <a:off x="0" y="0"/>
          <a:ext cx="0" cy="0"/>
          <a:chOff x="0" y="0"/>
          <a:chExt cx="0" cy="0"/>
        </a:xfrm>
      </p:grpSpPr>
      <p:sp>
        <p:nvSpPr>
          <p:cNvPr id="106" name="Google Shape;106;p50"/>
          <p:cNvSpPr txBox="1">
            <a:spLocks noGrp="1"/>
          </p:cNvSpPr>
          <p:nvPr>
            <p:ph type="title"/>
          </p:nvPr>
        </p:nvSpPr>
        <p:spPr>
          <a:xfrm>
            <a:off x="1106424" y="1173575"/>
            <a:ext cx="9966900" cy="2926200"/>
          </a:xfrm>
          <a:prstGeom prst="rect">
            <a:avLst/>
          </a:prstGeom>
          <a:noFill/>
          <a:ln>
            <a:noFill/>
          </a:ln>
        </p:spPr>
        <p:txBody>
          <a:bodyPr spcFirstLastPara="1" wrap="square" lIns="91425" tIns="45700" rIns="91425" bIns="45700" anchor="b" anchorCtr="0">
            <a:noAutofit/>
          </a:bodyPr>
          <a:lstStyle>
            <a:lvl1pPr lvl="0" algn="ctr" rtl="0">
              <a:lnSpc>
                <a:spcPct val="85000"/>
              </a:lnSpc>
              <a:spcBef>
                <a:spcPts val="0"/>
              </a:spcBef>
              <a:spcAft>
                <a:spcPts val="0"/>
              </a:spcAft>
              <a:buClr>
                <a:schemeClr val="accent1"/>
              </a:buClr>
              <a:buSzPts val="7200"/>
              <a:buFont typeface="Corbel"/>
              <a:buNone/>
              <a:defRPr sz="7200" b="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50"/>
          <p:cNvSpPr txBox="1">
            <a:spLocks noGrp="1"/>
          </p:cNvSpPr>
          <p:nvPr>
            <p:ph type="body" idx="1"/>
          </p:nvPr>
        </p:nvSpPr>
        <p:spPr>
          <a:xfrm>
            <a:off x="1709928" y="4154520"/>
            <a:ext cx="8769000" cy="13638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400"/>
              </a:spcBef>
              <a:spcAft>
                <a:spcPts val="0"/>
              </a:spcAft>
              <a:buSzPts val="1760"/>
              <a:buNone/>
              <a:defRPr sz="2200">
                <a:solidFill>
                  <a:schemeClr val="accent1"/>
                </a:solidFill>
              </a:defRPr>
            </a:lvl1pPr>
            <a:lvl2pPr marL="914400" lvl="1" indent="-228600" algn="l" rtl="0">
              <a:lnSpc>
                <a:spcPct val="90000"/>
              </a:lnSpc>
              <a:spcBef>
                <a:spcPts val="200"/>
              </a:spcBef>
              <a:spcAft>
                <a:spcPts val="0"/>
              </a:spcAft>
              <a:buSzPts val="1440"/>
              <a:buNone/>
              <a:defRPr sz="1800">
                <a:solidFill>
                  <a:srgbClr val="888888"/>
                </a:solidFill>
              </a:defRPr>
            </a:lvl2pPr>
            <a:lvl3pPr marL="1371600" lvl="2" indent="-228600" algn="l" rtl="0">
              <a:lnSpc>
                <a:spcPct val="90000"/>
              </a:lnSpc>
              <a:spcBef>
                <a:spcPts val="400"/>
              </a:spcBef>
              <a:spcAft>
                <a:spcPts val="0"/>
              </a:spcAft>
              <a:buSzPts val="1280"/>
              <a:buNone/>
              <a:defRPr sz="1600">
                <a:solidFill>
                  <a:srgbClr val="888888"/>
                </a:solidFill>
              </a:defRPr>
            </a:lvl3pPr>
            <a:lvl4pPr marL="1828800" lvl="3" indent="-228600" algn="l" rtl="0">
              <a:lnSpc>
                <a:spcPct val="90000"/>
              </a:lnSpc>
              <a:spcBef>
                <a:spcPts val="400"/>
              </a:spcBef>
              <a:spcAft>
                <a:spcPts val="0"/>
              </a:spcAft>
              <a:buSzPts val="1120"/>
              <a:buNone/>
              <a:defRPr sz="1400">
                <a:solidFill>
                  <a:srgbClr val="888888"/>
                </a:solidFill>
              </a:defRPr>
            </a:lvl4pPr>
            <a:lvl5pPr marL="2286000" lvl="4" indent="-228600" algn="l" rtl="0">
              <a:lnSpc>
                <a:spcPct val="90000"/>
              </a:lnSpc>
              <a:spcBef>
                <a:spcPts val="400"/>
              </a:spcBef>
              <a:spcAft>
                <a:spcPts val="0"/>
              </a:spcAft>
              <a:buSzPts val="1120"/>
              <a:buNone/>
              <a:defRPr sz="1400">
                <a:solidFill>
                  <a:srgbClr val="888888"/>
                </a:solidFill>
              </a:defRPr>
            </a:lvl5pPr>
            <a:lvl6pPr marL="2743200" lvl="5" indent="-228600" algn="l" rtl="0">
              <a:lnSpc>
                <a:spcPct val="90000"/>
              </a:lnSpc>
              <a:spcBef>
                <a:spcPts val="400"/>
              </a:spcBef>
              <a:spcAft>
                <a:spcPts val="0"/>
              </a:spcAft>
              <a:buSzPts val="1120"/>
              <a:buNone/>
              <a:defRPr sz="1400">
                <a:solidFill>
                  <a:srgbClr val="888888"/>
                </a:solidFill>
              </a:defRPr>
            </a:lvl6pPr>
            <a:lvl7pPr marL="3200400" lvl="6" indent="-228600" algn="l" rtl="0">
              <a:lnSpc>
                <a:spcPct val="90000"/>
              </a:lnSpc>
              <a:spcBef>
                <a:spcPts val="400"/>
              </a:spcBef>
              <a:spcAft>
                <a:spcPts val="0"/>
              </a:spcAft>
              <a:buSzPts val="1120"/>
              <a:buNone/>
              <a:defRPr sz="1400">
                <a:solidFill>
                  <a:srgbClr val="888888"/>
                </a:solidFill>
              </a:defRPr>
            </a:lvl7pPr>
            <a:lvl8pPr marL="3657600" lvl="7" indent="-228600" algn="l" rtl="0">
              <a:lnSpc>
                <a:spcPct val="90000"/>
              </a:lnSpc>
              <a:spcBef>
                <a:spcPts val="400"/>
              </a:spcBef>
              <a:spcAft>
                <a:spcPts val="0"/>
              </a:spcAft>
              <a:buSzPts val="1120"/>
              <a:buNone/>
              <a:defRPr sz="1400">
                <a:solidFill>
                  <a:srgbClr val="888888"/>
                </a:solidFill>
              </a:defRPr>
            </a:lvl8pPr>
            <a:lvl9pPr marL="4114800" lvl="8" indent="-228600" algn="l" rtl="0">
              <a:lnSpc>
                <a:spcPct val="90000"/>
              </a:lnSpc>
              <a:spcBef>
                <a:spcPts val="400"/>
              </a:spcBef>
              <a:spcAft>
                <a:spcPts val="400"/>
              </a:spcAft>
              <a:buSzPts val="1120"/>
              <a:buNone/>
              <a:defRPr sz="1400">
                <a:solidFill>
                  <a:srgbClr val="888888"/>
                </a:solidFill>
              </a:defRPr>
            </a:lvl9pPr>
          </a:lstStyle>
          <a:p>
            <a:endParaRPr/>
          </a:p>
        </p:txBody>
      </p:sp>
      <p:sp>
        <p:nvSpPr>
          <p:cNvPr id="108" name="Google Shape;108;p50"/>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50"/>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50"/>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cxnSp>
        <p:nvCxnSpPr>
          <p:cNvPr id="111" name="Google Shape;111;p50"/>
          <p:cNvCxnSpPr/>
          <p:nvPr/>
        </p:nvCxnSpPr>
        <p:spPr>
          <a:xfrm>
            <a:off x="1981200" y="4020408"/>
            <a:ext cx="8229600" cy="0"/>
          </a:xfrm>
          <a:prstGeom prst="straightConnector1">
            <a:avLst/>
          </a:prstGeom>
          <a:noFill/>
          <a:ln w="10000"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12"/>
        <p:cNvGrpSpPr/>
        <p:nvPr/>
      </p:nvGrpSpPr>
      <p:grpSpPr>
        <a:xfrm>
          <a:off x="0" y="0"/>
          <a:ext cx="0" cy="0"/>
          <a:chOff x="0" y="0"/>
          <a:chExt cx="0" cy="0"/>
        </a:xfrm>
      </p:grpSpPr>
      <p:sp>
        <p:nvSpPr>
          <p:cNvPr id="113" name="Google Shape;113;p51"/>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51"/>
          <p:cNvSpPr txBox="1">
            <a:spLocks noGrp="1"/>
          </p:cNvSpPr>
          <p:nvPr>
            <p:ph type="body" idx="1"/>
          </p:nvPr>
        </p:nvSpPr>
        <p:spPr>
          <a:xfrm>
            <a:off x="1143000" y="2057399"/>
            <a:ext cx="4755000" cy="4023300"/>
          </a:xfrm>
          <a:prstGeom prst="rect">
            <a:avLst/>
          </a:prstGeom>
          <a:noFill/>
          <a:ln>
            <a:noFill/>
          </a:ln>
        </p:spPr>
        <p:txBody>
          <a:bodyPr spcFirstLastPara="1" wrap="square" lIns="91425" tIns="45700" rIns="91425" bIns="45700" anchor="t" anchorCtr="0">
            <a:normAutofit/>
          </a:bodyPr>
          <a:lstStyle>
            <a:lvl1pPr marL="457200" lvl="0" indent="-340360" algn="l" rtl="0">
              <a:lnSpc>
                <a:spcPct val="90000"/>
              </a:lnSpc>
              <a:spcBef>
                <a:spcPts val="1400"/>
              </a:spcBef>
              <a:spcAft>
                <a:spcPts val="0"/>
              </a:spcAft>
              <a:buSzPts val="1760"/>
              <a:buChar char="•"/>
              <a:defRPr sz="2200"/>
            </a:lvl1pPr>
            <a:lvl2pPr marL="914400" lvl="1" indent="-330200" algn="l" rtl="0">
              <a:lnSpc>
                <a:spcPct val="90000"/>
              </a:lnSpc>
              <a:spcBef>
                <a:spcPts val="200"/>
              </a:spcBef>
              <a:spcAft>
                <a:spcPts val="0"/>
              </a:spcAft>
              <a:buSzPts val="1600"/>
              <a:buChar char="•"/>
              <a:defRPr sz="2000"/>
            </a:lvl2pPr>
            <a:lvl3pPr marL="1371600" lvl="2" indent="-320039" algn="l" rtl="0">
              <a:lnSpc>
                <a:spcPct val="90000"/>
              </a:lnSpc>
              <a:spcBef>
                <a:spcPts val="400"/>
              </a:spcBef>
              <a:spcAft>
                <a:spcPts val="0"/>
              </a:spcAft>
              <a:buSzPts val="1440"/>
              <a:buChar char="•"/>
              <a:defRPr sz="1800"/>
            </a:lvl3pPr>
            <a:lvl4pPr marL="1828800" lvl="3" indent="-309880" algn="l" rtl="0">
              <a:lnSpc>
                <a:spcPct val="90000"/>
              </a:lnSpc>
              <a:spcBef>
                <a:spcPts val="400"/>
              </a:spcBef>
              <a:spcAft>
                <a:spcPts val="0"/>
              </a:spcAft>
              <a:buSzPts val="1280"/>
              <a:buChar char="•"/>
              <a:defRPr sz="1600"/>
            </a:lvl4pPr>
            <a:lvl5pPr marL="2286000" lvl="4" indent="-309879" algn="l" rtl="0">
              <a:lnSpc>
                <a:spcPct val="90000"/>
              </a:lnSpc>
              <a:spcBef>
                <a:spcPts val="400"/>
              </a:spcBef>
              <a:spcAft>
                <a:spcPts val="0"/>
              </a:spcAft>
              <a:buSzPts val="1280"/>
              <a:buChar char="•"/>
              <a:defRPr sz="1600"/>
            </a:lvl5pPr>
            <a:lvl6pPr marL="2743200" lvl="5" indent="-309879" algn="l" rtl="0">
              <a:lnSpc>
                <a:spcPct val="90000"/>
              </a:lnSpc>
              <a:spcBef>
                <a:spcPts val="400"/>
              </a:spcBef>
              <a:spcAft>
                <a:spcPts val="0"/>
              </a:spcAft>
              <a:buSzPts val="1280"/>
              <a:buChar char="•"/>
              <a:defRPr sz="1600"/>
            </a:lvl6pPr>
            <a:lvl7pPr marL="3200400" lvl="6" indent="-309879" algn="l" rtl="0">
              <a:lnSpc>
                <a:spcPct val="90000"/>
              </a:lnSpc>
              <a:spcBef>
                <a:spcPts val="400"/>
              </a:spcBef>
              <a:spcAft>
                <a:spcPts val="0"/>
              </a:spcAft>
              <a:buSzPts val="1280"/>
              <a:buChar char="•"/>
              <a:defRPr sz="1600"/>
            </a:lvl7pPr>
            <a:lvl8pPr marL="3657600" lvl="7" indent="-309879" algn="l" rtl="0">
              <a:lnSpc>
                <a:spcPct val="90000"/>
              </a:lnSpc>
              <a:spcBef>
                <a:spcPts val="400"/>
              </a:spcBef>
              <a:spcAft>
                <a:spcPts val="0"/>
              </a:spcAft>
              <a:buSzPts val="1280"/>
              <a:buChar char="•"/>
              <a:defRPr sz="1600"/>
            </a:lvl8pPr>
            <a:lvl9pPr marL="4114800" lvl="8" indent="-309879" algn="l" rtl="0">
              <a:lnSpc>
                <a:spcPct val="90000"/>
              </a:lnSpc>
              <a:spcBef>
                <a:spcPts val="400"/>
              </a:spcBef>
              <a:spcAft>
                <a:spcPts val="400"/>
              </a:spcAft>
              <a:buSzPts val="1280"/>
              <a:buChar char="•"/>
              <a:defRPr sz="1600"/>
            </a:lvl9pPr>
          </a:lstStyle>
          <a:p>
            <a:endParaRPr/>
          </a:p>
        </p:txBody>
      </p:sp>
      <p:sp>
        <p:nvSpPr>
          <p:cNvPr id="115" name="Google Shape;115;p51"/>
          <p:cNvSpPr txBox="1">
            <a:spLocks noGrp="1"/>
          </p:cNvSpPr>
          <p:nvPr>
            <p:ph type="body" idx="2"/>
          </p:nvPr>
        </p:nvSpPr>
        <p:spPr>
          <a:xfrm>
            <a:off x="6267612" y="2057400"/>
            <a:ext cx="4755000" cy="4023300"/>
          </a:xfrm>
          <a:prstGeom prst="rect">
            <a:avLst/>
          </a:prstGeom>
          <a:noFill/>
          <a:ln>
            <a:noFill/>
          </a:ln>
        </p:spPr>
        <p:txBody>
          <a:bodyPr spcFirstLastPara="1" wrap="square" lIns="91425" tIns="45700" rIns="91425" bIns="45700" anchor="t" anchorCtr="0">
            <a:normAutofit/>
          </a:bodyPr>
          <a:lstStyle>
            <a:lvl1pPr marL="457200" lvl="0" indent="-340360" algn="l" rtl="0">
              <a:lnSpc>
                <a:spcPct val="90000"/>
              </a:lnSpc>
              <a:spcBef>
                <a:spcPts val="1400"/>
              </a:spcBef>
              <a:spcAft>
                <a:spcPts val="0"/>
              </a:spcAft>
              <a:buSzPts val="1760"/>
              <a:buChar char="•"/>
              <a:defRPr sz="2200"/>
            </a:lvl1pPr>
            <a:lvl2pPr marL="914400" lvl="1" indent="-330200" algn="l" rtl="0">
              <a:lnSpc>
                <a:spcPct val="90000"/>
              </a:lnSpc>
              <a:spcBef>
                <a:spcPts val="200"/>
              </a:spcBef>
              <a:spcAft>
                <a:spcPts val="0"/>
              </a:spcAft>
              <a:buSzPts val="1600"/>
              <a:buChar char="•"/>
              <a:defRPr sz="2000"/>
            </a:lvl2pPr>
            <a:lvl3pPr marL="1371600" lvl="2" indent="-320039" algn="l" rtl="0">
              <a:lnSpc>
                <a:spcPct val="90000"/>
              </a:lnSpc>
              <a:spcBef>
                <a:spcPts val="400"/>
              </a:spcBef>
              <a:spcAft>
                <a:spcPts val="0"/>
              </a:spcAft>
              <a:buSzPts val="1440"/>
              <a:buChar char="•"/>
              <a:defRPr sz="1800"/>
            </a:lvl3pPr>
            <a:lvl4pPr marL="1828800" lvl="3" indent="-309880" algn="l" rtl="0">
              <a:lnSpc>
                <a:spcPct val="90000"/>
              </a:lnSpc>
              <a:spcBef>
                <a:spcPts val="400"/>
              </a:spcBef>
              <a:spcAft>
                <a:spcPts val="0"/>
              </a:spcAft>
              <a:buSzPts val="1280"/>
              <a:buChar char="•"/>
              <a:defRPr sz="1600"/>
            </a:lvl4pPr>
            <a:lvl5pPr marL="2286000" lvl="4" indent="-309879" algn="l" rtl="0">
              <a:lnSpc>
                <a:spcPct val="90000"/>
              </a:lnSpc>
              <a:spcBef>
                <a:spcPts val="400"/>
              </a:spcBef>
              <a:spcAft>
                <a:spcPts val="0"/>
              </a:spcAft>
              <a:buSzPts val="1280"/>
              <a:buChar char="•"/>
              <a:defRPr sz="1600"/>
            </a:lvl5pPr>
            <a:lvl6pPr marL="2743200" lvl="5" indent="-309879" algn="l" rtl="0">
              <a:lnSpc>
                <a:spcPct val="90000"/>
              </a:lnSpc>
              <a:spcBef>
                <a:spcPts val="400"/>
              </a:spcBef>
              <a:spcAft>
                <a:spcPts val="0"/>
              </a:spcAft>
              <a:buSzPts val="1280"/>
              <a:buChar char="•"/>
              <a:defRPr sz="1600"/>
            </a:lvl6pPr>
            <a:lvl7pPr marL="3200400" lvl="6" indent="-309879" algn="l" rtl="0">
              <a:lnSpc>
                <a:spcPct val="90000"/>
              </a:lnSpc>
              <a:spcBef>
                <a:spcPts val="400"/>
              </a:spcBef>
              <a:spcAft>
                <a:spcPts val="0"/>
              </a:spcAft>
              <a:buSzPts val="1280"/>
              <a:buChar char="•"/>
              <a:defRPr sz="1600"/>
            </a:lvl7pPr>
            <a:lvl8pPr marL="3657600" lvl="7" indent="-309879" algn="l" rtl="0">
              <a:lnSpc>
                <a:spcPct val="90000"/>
              </a:lnSpc>
              <a:spcBef>
                <a:spcPts val="400"/>
              </a:spcBef>
              <a:spcAft>
                <a:spcPts val="0"/>
              </a:spcAft>
              <a:buSzPts val="1280"/>
              <a:buChar char="•"/>
              <a:defRPr sz="1600"/>
            </a:lvl8pPr>
            <a:lvl9pPr marL="4114800" lvl="8" indent="-309879" algn="l" rtl="0">
              <a:lnSpc>
                <a:spcPct val="90000"/>
              </a:lnSpc>
              <a:spcBef>
                <a:spcPts val="400"/>
              </a:spcBef>
              <a:spcAft>
                <a:spcPts val="400"/>
              </a:spcAft>
              <a:buSzPts val="1280"/>
              <a:buChar char="•"/>
              <a:defRPr sz="1600"/>
            </a:lvl9pPr>
          </a:lstStyle>
          <a:p>
            <a:endParaRPr/>
          </a:p>
        </p:txBody>
      </p:sp>
      <p:sp>
        <p:nvSpPr>
          <p:cNvPr id="116" name="Google Shape;116;p51"/>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51"/>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51"/>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9"/>
        <p:cNvGrpSpPr/>
        <p:nvPr/>
      </p:nvGrpSpPr>
      <p:grpSpPr>
        <a:xfrm>
          <a:off x="0" y="0"/>
          <a:ext cx="0" cy="0"/>
          <a:chOff x="0" y="0"/>
          <a:chExt cx="0" cy="0"/>
        </a:xfrm>
      </p:grpSpPr>
      <p:sp>
        <p:nvSpPr>
          <p:cNvPr id="120" name="Google Shape;120;p52"/>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52"/>
          <p:cNvSpPr txBox="1">
            <a:spLocks noGrp="1"/>
          </p:cNvSpPr>
          <p:nvPr>
            <p:ph type="body" idx="1"/>
          </p:nvPr>
        </p:nvSpPr>
        <p:spPr>
          <a:xfrm>
            <a:off x="1143000" y="2001511"/>
            <a:ext cx="4755000" cy="777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0"/>
              </a:spcBef>
              <a:spcAft>
                <a:spcPts val="0"/>
              </a:spcAft>
              <a:buSzPts val="1920"/>
              <a:buNone/>
              <a:defRPr sz="2400" b="1"/>
            </a:lvl1pPr>
            <a:lvl2pPr marL="914400" lvl="1" indent="-228600" algn="l" rtl="0">
              <a:lnSpc>
                <a:spcPct val="90000"/>
              </a:lnSpc>
              <a:spcBef>
                <a:spcPts val="200"/>
              </a:spcBef>
              <a:spcAft>
                <a:spcPts val="0"/>
              </a:spcAft>
              <a:buSzPts val="1600"/>
              <a:buNone/>
              <a:defRPr sz="2000" b="1"/>
            </a:lvl2pPr>
            <a:lvl3pPr marL="1371600" lvl="2" indent="-228600" algn="l" rtl="0">
              <a:lnSpc>
                <a:spcPct val="90000"/>
              </a:lnSpc>
              <a:spcBef>
                <a:spcPts val="400"/>
              </a:spcBef>
              <a:spcAft>
                <a:spcPts val="0"/>
              </a:spcAft>
              <a:buSzPts val="1440"/>
              <a:buNone/>
              <a:defRPr sz="1800" b="1"/>
            </a:lvl3pPr>
            <a:lvl4pPr marL="1828800" lvl="3" indent="-228600" algn="l" rtl="0">
              <a:lnSpc>
                <a:spcPct val="90000"/>
              </a:lnSpc>
              <a:spcBef>
                <a:spcPts val="400"/>
              </a:spcBef>
              <a:spcAft>
                <a:spcPts val="0"/>
              </a:spcAft>
              <a:buSzPts val="1280"/>
              <a:buNone/>
              <a:defRPr sz="1600" b="1"/>
            </a:lvl4pPr>
            <a:lvl5pPr marL="2286000" lvl="4" indent="-228600" algn="l" rtl="0">
              <a:lnSpc>
                <a:spcPct val="90000"/>
              </a:lnSpc>
              <a:spcBef>
                <a:spcPts val="400"/>
              </a:spcBef>
              <a:spcAft>
                <a:spcPts val="0"/>
              </a:spcAft>
              <a:buSzPts val="1280"/>
              <a:buNone/>
              <a:defRPr sz="1600" b="1"/>
            </a:lvl5pPr>
            <a:lvl6pPr marL="2743200" lvl="5" indent="-228600" algn="l" rtl="0">
              <a:lnSpc>
                <a:spcPct val="90000"/>
              </a:lnSpc>
              <a:spcBef>
                <a:spcPts val="400"/>
              </a:spcBef>
              <a:spcAft>
                <a:spcPts val="0"/>
              </a:spcAft>
              <a:buSzPts val="1280"/>
              <a:buNone/>
              <a:defRPr sz="1600" b="1"/>
            </a:lvl6pPr>
            <a:lvl7pPr marL="3200400" lvl="6" indent="-228600" algn="l" rtl="0">
              <a:lnSpc>
                <a:spcPct val="90000"/>
              </a:lnSpc>
              <a:spcBef>
                <a:spcPts val="400"/>
              </a:spcBef>
              <a:spcAft>
                <a:spcPts val="0"/>
              </a:spcAft>
              <a:buSzPts val="1280"/>
              <a:buNone/>
              <a:defRPr sz="1600" b="1"/>
            </a:lvl7pPr>
            <a:lvl8pPr marL="3657600" lvl="7" indent="-228600" algn="l" rtl="0">
              <a:lnSpc>
                <a:spcPct val="90000"/>
              </a:lnSpc>
              <a:spcBef>
                <a:spcPts val="400"/>
              </a:spcBef>
              <a:spcAft>
                <a:spcPts val="0"/>
              </a:spcAft>
              <a:buSzPts val="1280"/>
              <a:buNone/>
              <a:defRPr sz="1600" b="1"/>
            </a:lvl8pPr>
            <a:lvl9pPr marL="4114800" lvl="8" indent="-228600" algn="l" rtl="0">
              <a:lnSpc>
                <a:spcPct val="90000"/>
              </a:lnSpc>
              <a:spcBef>
                <a:spcPts val="400"/>
              </a:spcBef>
              <a:spcAft>
                <a:spcPts val="400"/>
              </a:spcAft>
              <a:buSzPts val="1280"/>
              <a:buNone/>
              <a:defRPr sz="1600" b="1"/>
            </a:lvl9pPr>
          </a:lstStyle>
          <a:p>
            <a:endParaRPr/>
          </a:p>
        </p:txBody>
      </p:sp>
      <p:sp>
        <p:nvSpPr>
          <p:cNvPr id="122" name="Google Shape;122;p52"/>
          <p:cNvSpPr txBox="1">
            <a:spLocks noGrp="1"/>
          </p:cNvSpPr>
          <p:nvPr>
            <p:ph type="body" idx="2"/>
          </p:nvPr>
        </p:nvSpPr>
        <p:spPr>
          <a:xfrm>
            <a:off x="1143000" y="2721483"/>
            <a:ext cx="4755000" cy="3383400"/>
          </a:xfrm>
          <a:prstGeom prst="rect">
            <a:avLst/>
          </a:prstGeom>
          <a:noFill/>
          <a:ln>
            <a:noFill/>
          </a:ln>
        </p:spPr>
        <p:txBody>
          <a:bodyPr spcFirstLastPara="1" wrap="square" lIns="91425" tIns="45700" rIns="91425" bIns="45700" anchor="t" anchorCtr="0">
            <a:normAutofit/>
          </a:bodyPr>
          <a:lstStyle>
            <a:lvl1pPr marL="457200" lvl="0" indent="-340360" algn="l" rtl="0">
              <a:lnSpc>
                <a:spcPct val="90000"/>
              </a:lnSpc>
              <a:spcBef>
                <a:spcPts val="1400"/>
              </a:spcBef>
              <a:spcAft>
                <a:spcPts val="0"/>
              </a:spcAft>
              <a:buSzPts val="1760"/>
              <a:buChar char="•"/>
              <a:defRPr sz="2200"/>
            </a:lvl1pPr>
            <a:lvl2pPr marL="914400" lvl="1" indent="-330200" algn="l" rtl="0">
              <a:lnSpc>
                <a:spcPct val="90000"/>
              </a:lnSpc>
              <a:spcBef>
                <a:spcPts val="200"/>
              </a:spcBef>
              <a:spcAft>
                <a:spcPts val="0"/>
              </a:spcAft>
              <a:buSzPts val="1600"/>
              <a:buChar char="•"/>
              <a:defRPr sz="2000"/>
            </a:lvl2pPr>
            <a:lvl3pPr marL="1371600" lvl="2" indent="-320039" algn="l" rtl="0">
              <a:lnSpc>
                <a:spcPct val="90000"/>
              </a:lnSpc>
              <a:spcBef>
                <a:spcPts val="400"/>
              </a:spcBef>
              <a:spcAft>
                <a:spcPts val="0"/>
              </a:spcAft>
              <a:buSzPts val="1440"/>
              <a:buChar char="•"/>
              <a:defRPr sz="1800"/>
            </a:lvl3pPr>
            <a:lvl4pPr marL="1828800" lvl="3" indent="-309880" algn="l" rtl="0">
              <a:lnSpc>
                <a:spcPct val="90000"/>
              </a:lnSpc>
              <a:spcBef>
                <a:spcPts val="400"/>
              </a:spcBef>
              <a:spcAft>
                <a:spcPts val="0"/>
              </a:spcAft>
              <a:buSzPts val="1280"/>
              <a:buChar char="•"/>
              <a:defRPr sz="1600"/>
            </a:lvl4pPr>
            <a:lvl5pPr marL="2286000" lvl="4" indent="-309879" algn="l" rtl="0">
              <a:lnSpc>
                <a:spcPct val="90000"/>
              </a:lnSpc>
              <a:spcBef>
                <a:spcPts val="400"/>
              </a:spcBef>
              <a:spcAft>
                <a:spcPts val="0"/>
              </a:spcAft>
              <a:buSzPts val="1280"/>
              <a:buChar char="•"/>
              <a:defRPr sz="1600"/>
            </a:lvl5pPr>
            <a:lvl6pPr marL="2743200" lvl="5" indent="-309879" algn="l" rtl="0">
              <a:lnSpc>
                <a:spcPct val="90000"/>
              </a:lnSpc>
              <a:spcBef>
                <a:spcPts val="400"/>
              </a:spcBef>
              <a:spcAft>
                <a:spcPts val="0"/>
              </a:spcAft>
              <a:buSzPts val="1280"/>
              <a:buChar char="•"/>
              <a:defRPr sz="1600"/>
            </a:lvl6pPr>
            <a:lvl7pPr marL="3200400" lvl="6" indent="-309879" algn="l" rtl="0">
              <a:lnSpc>
                <a:spcPct val="90000"/>
              </a:lnSpc>
              <a:spcBef>
                <a:spcPts val="400"/>
              </a:spcBef>
              <a:spcAft>
                <a:spcPts val="0"/>
              </a:spcAft>
              <a:buSzPts val="1280"/>
              <a:buChar char="•"/>
              <a:defRPr sz="1600"/>
            </a:lvl7pPr>
            <a:lvl8pPr marL="3657600" lvl="7" indent="-309879" algn="l" rtl="0">
              <a:lnSpc>
                <a:spcPct val="90000"/>
              </a:lnSpc>
              <a:spcBef>
                <a:spcPts val="400"/>
              </a:spcBef>
              <a:spcAft>
                <a:spcPts val="0"/>
              </a:spcAft>
              <a:buSzPts val="1280"/>
              <a:buChar char="•"/>
              <a:defRPr sz="1600"/>
            </a:lvl8pPr>
            <a:lvl9pPr marL="4114800" lvl="8" indent="-309879" algn="l" rtl="0">
              <a:lnSpc>
                <a:spcPct val="90000"/>
              </a:lnSpc>
              <a:spcBef>
                <a:spcPts val="400"/>
              </a:spcBef>
              <a:spcAft>
                <a:spcPts val="400"/>
              </a:spcAft>
              <a:buSzPts val="1280"/>
              <a:buChar char="•"/>
              <a:defRPr sz="1600"/>
            </a:lvl9pPr>
          </a:lstStyle>
          <a:p>
            <a:endParaRPr/>
          </a:p>
        </p:txBody>
      </p:sp>
      <p:sp>
        <p:nvSpPr>
          <p:cNvPr id="123" name="Google Shape;123;p52"/>
          <p:cNvSpPr txBox="1">
            <a:spLocks noGrp="1"/>
          </p:cNvSpPr>
          <p:nvPr>
            <p:ph type="body" idx="3"/>
          </p:nvPr>
        </p:nvSpPr>
        <p:spPr>
          <a:xfrm>
            <a:off x="6269173" y="1999032"/>
            <a:ext cx="4755000" cy="777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0"/>
              </a:spcBef>
              <a:spcAft>
                <a:spcPts val="0"/>
              </a:spcAft>
              <a:buSzPts val="1920"/>
              <a:buNone/>
              <a:defRPr sz="2400" b="1"/>
            </a:lvl1pPr>
            <a:lvl2pPr marL="914400" lvl="1" indent="-228600" algn="l" rtl="0">
              <a:lnSpc>
                <a:spcPct val="90000"/>
              </a:lnSpc>
              <a:spcBef>
                <a:spcPts val="200"/>
              </a:spcBef>
              <a:spcAft>
                <a:spcPts val="0"/>
              </a:spcAft>
              <a:buSzPts val="1600"/>
              <a:buNone/>
              <a:defRPr sz="2000" b="1"/>
            </a:lvl2pPr>
            <a:lvl3pPr marL="1371600" lvl="2" indent="-228600" algn="l" rtl="0">
              <a:lnSpc>
                <a:spcPct val="90000"/>
              </a:lnSpc>
              <a:spcBef>
                <a:spcPts val="400"/>
              </a:spcBef>
              <a:spcAft>
                <a:spcPts val="0"/>
              </a:spcAft>
              <a:buSzPts val="1440"/>
              <a:buNone/>
              <a:defRPr sz="1800" b="1"/>
            </a:lvl3pPr>
            <a:lvl4pPr marL="1828800" lvl="3" indent="-228600" algn="l" rtl="0">
              <a:lnSpc>
                <a:spcPct val="90000"/>
              </a:lnSpc>
              <a:spcBef>
                <a:spcPts val="400"/>
              </a:spcBef>
              <a:spcAft>
                <a:spcPts val="0"/>
              </a:spcAft>
              <a:buSzPts val="1280"/>
              <a:buNone/>
              <a:defRPr sz="1600" b="1"/>
            </a:lvl4pPr>
            <a:lvl5pPr marL="2286000" lvl="4" indent="-228600" algn="l" rtl="0">
              <a:lnSpc>
                <a:spcPct val="90000"/>
              </a:lnSpc>
              <a:spcBef>
                <a:spcPts val="400"/>
              </a:spcBef>
              <a:spcAft>
                <a:spcPts val="0"/>
              </a:spcAft>
              <a:buSzPts val="1280"/>
              <a:buNone/>
              <a:defRPr sz="1600" b="1"/>
            </a:lvl5pPr>
            <a:lvl6pPr marL="2743200" lvl="5" indent="-228600" algn="l" rtl="0">
              <a:lnSpc>
                <a:spcPct val="90000"/>
              </a:lnSpc>
              <a:spcBef>
                <a:spcPts val="400"/>
              </a:spcBef>
              <a:spcAft>
                <a:spcPts val="0"/>
              </a:spcAft>
              <a:buSzPts val="1280"/>
              <a:buNone/>
              <a:defRPr sz="1600" b="1"/>
            </a:lvl6pPr>
            <a:lvl7pPr marL="3200400" lvl="6" indent="-228600" algn="l" rtl="0">
              <a:lnSpc>
                <a:spcPct val="90000"/>
              </a:lnSpc>
              <a:spcBef>
                <a:spcPts val="400"/>
              </a:spcBef>
              <a:spcAft>
                <a:spcPts val="0"/>
              </a:spcAft>
              <a:buSzPts val="1280"/>
              <a:buNone/>
              <a:defRPr sz="1600" b="1"/>
            </a:lvl7pPr>
            <a:lvl8pPr marL="3657600" lvl="7" indent="-228600" algn="l" rtl="0">
              <a:lnSpc>
                <a:spcPct val="90000"/>
              </a:lnSpc>
              <a:spcBef>
                <a:spcPts val="400"/>
              </a:spcBef>
              <a:spcAft>
                <a:spcPts val="0"/>
              </a:spcAft>
              <a:buSzPts val="1280"/>
              <a:buNone/>
              <a:defRPr sz="1600" b="1"/>
            </a:lvl8pPr>
            <a:lvl9pPr marL="4114800" lvl="8" indent="-228600" algn="l" rtl="0">
              <a:lnSpc>
                <a:spcPct val="90000"/>
              </a:lnSpc>
              <a:spcBef>
                <a:spcPts val="400"/>
              </a:spcBef>
              <a:spcAft>
                <a:spcPts val="400"/>
              </a:spcAft>
              <a:buSzPts val="1280"/>
              <a:buNone/>
              <a:defRPr sz="1600" b="1"/>
            </a:lvl9pPr>
          </a:lstStyle>
          <a:p>
            <a:endParaRPr/>
          </a:p>
        </p:txBody>
      </p:sp>
      <p:sp>
        <p:nvSpPr>
          <p:cNvPr id="124" name="Google Shape;124;p52"/>
          <p:cNvSpPr txBox="1">
            <a:spLocks noGrp="1"/>
          </p:cNvSpPr>
          <p:nvPr>
            <p:ph type="body" idx="4"/>
          </p:nvPr>
        </p:nvSpPr>
        <p:spPr>
          <a:xfrm>
            <a:off x="6269173" y="2719322"/>
            <a:ext cx="4755000" cy="3383400"/>
          </a:xfrm>
          <a:prstGeom prst="rect">
            <a:avLst/>
          </a:prstGeom>
          <a:noFill/>
          <a:ln>
            <a:noFill/>
          </a:ln>
        </p:spPr>
        <p:txBody>
          <a:bodyPr spcFirstLastPara="1" wrap="square" lIns="91425" tIns="45700" rIns="91425" bIns="45700" anchor="t" anchorCtr="0">
            <a:normAutofit/>
          </a:bodyPr>
          <a:lstStyle>
            <a:lvl1pPr marL="457200" lvl="0" indent="-340360" algn="l" rtl="0">
              <a:lnSpc>
                <a:spcPct val="90000"/>
              </a:lnSpc>
              <a:spcBef>
                <a:spcPts val="1400"/>
              </a:spcBef>
              <a:spcAft>
                <a:spcPts val="0"/>
              </a:spcAft>
              <a:buSzPts val="1760"/>
              <a:buChar char="•"/>
              <a:defRPr sz="2200"/>
            </a:lvl1pPr>
            <a:lvl2pPr marL="914400" lvl="1" indent="-330200" algn="l" rtl="0">
              <a:lnSpc>
                <a:spcPct val="90000"/>
              </a:lnSpc>
              <a:spcBef>
                <a:spcPts val="200"/>
              </a:spcBef>
              <a:spcAft>
                <a:spcPts val="0"/>
              </a:spcAft>
              <a:buSzPts val="1600"/>
              <a:buChar char="•"/>
              <a:defRPr sz="2000"/>
            </a:lvl2pPr>
            <a:lvl3pPr marL="1371600" lvl="2" indent="-320039" algn="l" rtl="0">
              <a:lnSpc>
                <a:spcPct val="90000"/>
              </a:lnSpc>
              <a:spcBef>
                <a:spcPts val="400"/>
              </a:spcBef>
              <a:spcAft>
                <a:spcPts val="0"/>
              </a:spcAft>
              <a:buSzPts val="1440"/>
              <a:buChar char="•"/>
              <a:defRPr sz="1800"/>
            </a:lvl3pPr>
            <a:lvl4pPr marL="1828800" lvl="3" indent="-309880" algn="l" rtl="0">
              <a:lnSpc>
                <a:spcPct val="90000"/>
              </a:lnSpc>
              <a:spcBef>
                <a:spcPts val="400"/>
              </a:spcBef>
              <a:spcAft>
                <a:spcPts val="0"/>
              </a:spcAft>
              <a:buSzPts val="1280"/>
              <a:buChar char="•"/>
              <a:defRPr sz="1600"/>
            </a:lvl4pPr>
            <a:lvl5pPr marL="2286000" lvl="4" indent="-309879" algn="l" rtl="0">
              <a:lnSpc>
                <a:spcPct val="90000"/>
              </a:lnSpc>
              <a:spcBef>
                <a:spcPts val="400"/>
              </a:spcBef>
              <a:spcAft>
                <a:spcPts val="0"/>
              </a:spcAft>
              <a:buSzPts val="1280"/>
              <a:buChar char="•"/>
              <a:defRPr sz="1600"/>
            </a:lvl5pPr>
            <a:lvl6pPr marL="2743200" lvl="5" indent="-309879" algn="l" rtl="0">
              <a:lnSpc>
                <a:spcPct val="90000"/>
              </a:lnSpc>
              <a:spcBef>
                <a:spcPts val="400"/>
              </a:spcBef>
              <a:spcAft>
                <a:spcPts val="0"/>
              </a:spcAft>
              <a:buSzPts val="1280"/>
              <a:buChar char="•"/>
              <a:defRPr sz="1600"/>
            </a:lvl6pPr>
            <a:lvl7pPr marL="3200400" lvl="6" indent="-309879" algn="l" rtl="0">
              <a:lnSpc>
                <a:spcPct val="90000"/>
              </a:lnSpc>
              <a:spcBef>
                <a:spcPts val="400"/>
              </a:spcBef>
              <a:spcAft>
                <a:spcPts val="0"/>
              </a:spcAft>
              <a:buSzPts val="1280"/>
              <a:buChar char="•"/>
              <a:defRPr sz="1600"/>
            </a:lvl7pPr>
            <a:lvl8pPr marL="3657600" lvl="7" indent="-309879" algn="l" rtl="0">
              <a:lnSpc>
                <a:spcPct val="90000"/>
              </a:lnSpc>
              <a:spcBef>
                <a:spcPts val="400"/>
              </a:spcBef>
              <a:spcAft>
                <a:spcPts val="0"/>
              </a:spcAft>
              <a:buSzPts val="1280"/>
              <a:buChar char="•"/>
              <a:defRPr sz="1600"/>
            </a:lvl8pPr>
            <a:lvl9pPr marL="4114800" lvl="8" indent="-309879" algn="l" rtl="0">
              <a:lnSpc>
                <a:spcPct val="90000"/>
              </a:lnSpc>
              <a:spcBef>
                <a:spcPts val="400"/>
              </a:spcBef>
              <a:spcAft>
                <a:spcPts val="400"/>
              </a:spcAft>
              <a:buSzPts val="1280"/>
              <a:buChar char="•"/>
              <a:defRPr sz="1600"/>
            </a:lvl9pPr>
          </a:lstStyle>
          <a:p>
            <a:endParaRPr/>
          </a:p>
        </p:txBody>
      </p:sp>
      <p:sp>
        <p:nvSpPr>
          <p:cNvPr id="125" name="Google Shape;125;p52"/>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52"/>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52"/>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28"/>
        <p:cNvGrpSpPr/>
        <p:nvPr/>
      </p:nvGrpSpPr>
      <p:grpSpPr>
        <a:xfrm>
          <a:off x="0" y="0"/>
          <a:ext cx="0" cy="0"/>
          <a:chOff x="0" y="0"/>
          <a:chExt cx="0" cy="0"/>
        </a:xfrm>
      </p:grpSpPr>
      <p:sp>
        <p:nvSpPr>
          <p:cNvPr id="129" name="Google Shape;129;p53"/>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Google Shape;130;p53"/>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53"/>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2" name="Google Shape;132;p53"/>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33"/>
        <p:cNvGrpSpPr/>
        <p:nvPr/>
      </p:nvGrpSpPr>
      <p:grpSpPr>
        <a:xfrm>
          <a:off x="0" y="0"/>
          <a:ext cx="0" cy="0"/>
          <a:chOff x="0" y="0"/>
          <a:chExt cx="0" cy="0"/>
        </a:xfrm>
      </p:grpSpPr>
      <p:sp>
        <p:nvSpPr>
          <p:cNvPr id="134" name="Google Shape;134;p54"/>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54"/>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54"/>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37"/>
        <p:cNvGrpSpPr/>
        <p:nvPr/>
      </p:nvGrpSpPr>
      <p:grpSpPr>
        <a:xfrm>
          <a:off x="0" y="0"/>
          <a:ext cx="0" cy="0"/>
          <a:chOff x="0" y="0"/>
          <a:chExt cx="0" cy="0"/>
        </a:xfrm>
      </p:grpSpPr>
      <p:sp>
        <p:nvSpPr>
          <p:cNvPr id="138" name="Google Shape;138;p55"/>
          <p:cNvSpPr txBox="1">
            <a:spLocks noGrp="1"/>
          </p:cNvSpPr>
          <p:nvPr>
            <p:ph type="title"/>
          </p:nvPr>
        </p:nvSpPr>
        <p:spPr>
          <a:xfrm>
            <a:off x="1143000" y="1097280"/>
            <a:ext cx="3931800" cy="1737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accent1"/>
              </a:buClr>
              <a:buSzPts val="4000"/>
              <a:buFont typeface="Corbel"/>
              <a:buNone/>
              <a:defRPr sz="40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55"/>
          <p:cNvSpPr txBox="1">
            <a:spLocks noGrp="1"/>
          </p:cNvSpPr>
          <p:nvPr>
            <p:ph type="body" idx="1"/>
          </p:nvPr>
        </p:nvSpPr>
        <p:spPr>
          <a:xfrm>
            <a:off x="5852159" y="1097280"/>
            <a:ext cx="5212200" cy="4663500"/>
          </a:xfrm>
          <a:prstGeom prst="rect">
            <a:avLst/>
          </a:prstGeom>
          <a:noFill/>
          <a:ln>
            <a:noFill/>
          </a:ln>
        </p:spPr>
        <p:txBody>
          <a:bodyPr spcFirstLastPara="1" wrap="square" lIns="91425" tIns="45700" rIns="91425" bIns="45700" anchor="t" anchorCtr="0">
            <a:normAutofit/>
          </a:bodyPr>
          <a:lstStyle>
            <a:lvl1pPr marL="457200" lvl="0" indent="-391160" algn="l" rtl="0">
              <a:lnSpc>
                <a:spcPct val="90000"/>
              </a:lnSpc>
              <a:spcBef>
                <a:spcPts val="1400"/>
              </a:spcBef>
              <a:spcAft>
                <a:spcPts val="0"/>
              </a:spcAft>
              <a:buSzPts val="2560"/>
              <a:buChar char="•"/>
              <a:defRPr sz="3200"/>
            </a:lvl1pPr>
            <a:lvl2pPr marL="914400" lvl="1" indent="-370840" algn="l" rtl="0">
              <a:lnSpc>
                <a:spcPct val="90000"/>
              </a:lnSpc>
              <a:spcBef>
                <a:spcPts val="200"/>
              </a:spcBef>
              <a:spcAft>
                <a:spcPts val="0"/>
              </a:spcAft>
              <a:buSzPts val="2240"/>
              <a:buChar char="•"/>
              <a:defRPr sz="2800"/>
            </a:lvl2pPr>
            <a:lvl3pPr marL="1371600" lvl="2" indent="-350519" algn="l" rtl="0">
              <a:lnSpc>
                <a:spcPct val="90000"/>
              </a:lnSpc>
              <a:spcBef>
                <a:spcPts val="400"/>
              </a:spcBef>
              <a:spcAft>
                <a:spcPts val="0"/>
              </a:spcAft>
              <a:buSzPts val="1920"/>
              <a:buChar char="•"/>
              <a:defRPr sz="2400"/>
            </a:lvl3pPr>
            <a:lvl4pPr marL="1828800" lvl="3" indent="-330200" algn="l" rtl="0">
              <a:lnSpc>
                <a:spcPct val="90000"/>
              </a:lnSpc>
              <a:spcBef>
                <a:spcPts val="400"/>
              </a:spcBef>
              <a:spcAft>
                <a:spcPts val="0"/>
              </a:spcAft>
              <a:buSzPts val="1600"/>
              <a:buChar char="•"/>
              <a:defRPr sz="2000"/>
            </a:lvl4pPr>
            <a:lvl5pPr marL="2286000" lvl="4" indent="-330200" algn="l" rtl="0">
              <a:lnSpc>
                <a:spcPct val="90000"/>
              </a:lnSpc>
              <a:spcBef>
                <a:spcPts val="400"/>
              </a:spcBef>
              <a:spcAft>
                <a:spcPts val="0"/>
              </a:spcAft>
              <a:buSzPts val="1600"/>
              <a:buChar char="•"/>
              <a:defRPr sz="2000"/>
            </a:lvl5pPr>
            <a:lvl6pPr marL="2743200" lvl="5" indent="-330200" algn="l" rtl="0">
              <a:lnSpc>
                <a:spcPct val="90000"/>
              </a:lnSpc>
              <a:spcBef>
                <a:spcPts val="400"/>
              </a:spcBef>
              <a:spcAft>
                <a:spcPts val="0"/>
              </a:spcAft>
              <a:buSzPts val="1600"/>
              <a:buChar char="•"/>
              <a:defRPr sz="2000"/>
            </a:lvl6pPr>
            <a:lvl7pPr marL="3200400" lvl="6" indent="-330200" algn="l" rtl="0">
              <a:lnSpc>
                <a:spcPct val="90000"/>
              </a:lnSpc>
              <a:spcBef>
                <a:spcPts val="400"/>
              </a:spcBef>
              <a:spcAft>
                <a:spcPts val="0"/>
              </a:spcAft>
              <a:buSzPts val="1600"/>
              <a:buChar char="•"/>
              <a:defRPr sz="2000"/>
            </a:lvl7pPr>
            <a:lvl8pPr marL="3657600" lvl="7" indent="-330200" algn="l" rtl="0">
              <a:lnSpc>
                <a:spcPct val="90000"/>
              </a:lnSpc>
              <a:spcBef>
                <a:spcPts val="400"/>
              </a:spcBef>
              <a:spcAft>
                <a:spcPts val="0"/>
              </a:spcAft>
              <a:buSzPts val="1600"/>
              <a:buChar char="•"/>
              <a:defRPr sz="2000"/>
            </a:lvl8pPr>
            <a:lvl9pPr marL="4114800" lvl="8" indent="-330200" algn="l" rtl="0">
              <a:lnSpc>
                <a:spcPct val="90000"/>
              </a:lnSpc>
              <a:spcBef>
                <a:spcPts val="400"/>
              </a:spcBef>
              <a:spcAft>
                <a:spcPts val="400"/>
              </a:spcAft>
              <a:buSzPts val="1600"/>
              <a:buChar char="•"/>
              <a:defRPr sz="2000"/>
            </a:lvl9pPr>
          </a:lstStyle>
          <a:p>
            <a:endParaRPr/>
          </a:p>
        </p:txBody>
      </p:sp>
      <p:sp>
        <p:nvSpPr>
          <p:cNvPr id="140" name="Google Shape;140;p55"/>
          <p:cNvSpPr txBox="1">
            <a:spLocks noGrp="1"/>
          </p:cNvSpPr>
          <p:nvPr>
            <p:ph type="body" idx="2"/>
          </p:nvPr>
        </p:nvSpPr>
        <p:spPr>
          <a:xfrm>
            <a:off x="1143000" y="2834640"/>
            <a:ext cx="3931800" cy="30174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360"/>
              <a:buNone/>
              <a:defRPr sz="1700"/>
            </a:lvl1pPr>
            <a:lvl2pPr marL="914400" lvl="1" indent="-228600" algn="l" rtl="0">
              <a:lnSpc>
                <a:spcPct val="90000"/>
              </a:lnSpc>
              <a:spcBef>
                <a:spcPts val="200"/>
              </a:spcBef>
              <a:spcAft>
                <a:spcPts val="0"/>
              </a:spcAft>
              <a:buSzPts val="960"/>
              <a:buNone/>
              <a:defRPr sz="1200"/>
            </a:lvl2pPr>
            <a:lvl3pPr marL="1371600" lvl="2" indent="-228600" algn="l" rtl="0">
              <a:lnSpc>
                <a:spcPct val="90000"/>
              </a:lnSpc>
              <a:spcBef>
                <a:spcPts val="400"/>
              </a:spcBef>
              <a:spcAft>
                <a:spcPts val="0"/>
              </a:spcAft>
              <a:buSzPts val="800"/>
              <a:buNone/>
              <a:defRPr sz="1000"/>
            </a:lvl3pPr>
            <a:lvl4pPr marL="1828800" lvl="3" indent="-228600" algn="l" rtl="0">
              <a:lnSpc>
                <a:spcPct val="90000"/>
              </a:lnSpc>
              <a:spcBef>
                <a:spcPts val="400"/>
              </a:spcBef>
              <a:spcAft>
                <a:spcPts val="0"/>
              </a:spcAft>
              <a:buSzPts val="720"/>
              <a:buNone/>
              <a:defRPr sz="900"/>
            </a:lvl4pPr>
            <a:lvl5pPr marL="2286000" lvl="4" indent="-228600" algn="l" rtl="0">
              <a:lnSpc>
                <a:spcPct val="90000"/>
              </a:lnSpc>
              <a:spcBef>
                <a:spcPts val="400"/>
              </a:spcBef>
              <a:spcAft>
                <a:spcPts val="0"/>
              </a:spcAft>
              <a:buSzPts val="720"/>
              <a:buNone/>
              <a:defRPr sz="900"/>
            </a:lvl5pPr>
            <a:lvl6pPr marL="2743200" lvl="5" indent="-228600" algn="l" rtl="0">
              <a:lnSpc>
                <a:spcPct val="90000"/>
              </a:lnSpc>
              <a:spcBef>
                <a:spcPts val="400"/>
              </a:spcBef>
              <a:spcAft>
                <a:spcPts val="0"/>
              </a:spcAft>
              <a:buSzPts val="720"/>
              <a:buNone/>
              <a:defRPr sz="900"/>
            </a:lvl6pPr>
            <a:lvl7pPr marL="3200400" lvl="6" indent="-228600" algn="l" rtl="0">
              <a:lnSpc>
                <a:spcPct val="90000"/>
              </a:lnSpc>
              <a:spcBef>
                <a:spcPts val="400"/>
              </a:spcBef>
              <a:spcAft>
                <a:spcPts val="0"/>
              </a:spcAft>
              <a:buSzPts val="720"/>
              <a:buNone/>
              <a:defRPr sz="900"/>
            </a:lvl7pPr>
            <a:lvl8pPr marL="3657600" lvl="7" indent="-228600" algn="l" rtl="0">
              <a:lnSpc>
                <a:spcPct val="90000"/>
              </a:lnSpc>
              <a:spcBef>
                <a:spcPts val="400"/>
              </a:spcBef>
              <a:spcAft>
                <a:spcPts val="0"/>
              </a:spcAft>
              <a:buSzPts val="720"/>
              <a:buNone/>
              <a:defRPr sz="900"/>
            </a:lvl8pPr>
            <a:lvl9pPr marL="4114800" lvl="8" indent="-228600" algn="l" rtl="0">
              <a:lnSpc>
                <a:spcPct val="90000"/>
              </a:lnSpc>
              <a:spcBef>
                <a:spcPts val="400"/>
              </a:spcBef>
              <a:spcAft>
                <a:spcPts val="400"/>
              </a:spcAft>
              <a:buSzPts val="720"/>
              <a:buNone/>
              <a:defRPr sz="900"/>
            </a:lvl9pPr>
          </a:lstStyle>
          <a:p>
            <a:endParaRPr/>
          </a:p>
        </p:txBody>
      </p:sp>
      <p:sp>
        <p:nvSpPr>
          <p:cNvPr id="141" name="Google Shape;141;p55"/>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55"/>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p55"/>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144"/>
        <p:cNvGrpSpPr/>
        <p:nvPr/>
      </p:nvGrpSpPr>
      <p:grpSpPr>
        <a:xfrm>
          <a:off x="0" y="0"/>
          <a:ext cx="0" cy="0"/>
          <a:chOff x="0" y="0"/>
          <a:chExt cx="0" cy="0"/>
        </a:xfrm>
      </p:grpSpPr>
      <p:sp>
        <p:nvSpPr>
          <p:cNvPr id="145" name="Google Shape;145;p56"/>
          <p:cNvSpPr txBox="1">
            <a:spLocks noGrp="1"/>
          </p:cNvSpPr>
          <p:nvPr>
            <p:ph type="title"/>
          </p:nvPr>
        </p:nvSpPr>
        <p:spPr>
          <a:xfrm>
            <a:off x="1143000" y="1097280"/>
            <a:ext cx="3931800" cy="1737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accent1"/>
              </a:buClr>
              <a:buSzPts val="4000"/>
              <a:buFont typeface="Corbel"/>
              <a:buNone/>
              <a:defRPr sz="40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6" name="Google Shape;146;p56"/>
          <p:cNvSpPr>
            <a:spLocks noGrp="1"/>
          </p:cNvSpPr>
          <p:nvPr>
            <p:ph type="pic" idx="2"/>
          </p:nvPr>
        </p:nvSpPr>
        <p:spPr>
          <a:xfrm>
            <a:off x="5413248" y="1069847"/>
            <a:ext cx="6099000"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accent1"/>
              </a:buClr>
              <a:buSzPts val="2240"/>
              <a:buFont typeface="Corbel"/>
              <a:buNone/>
              <a:defRPr sz="2800" b="0" i="0" u="none" strike="noStrike" cap="none">
                <a:solidFill>
                  <a:schemeClr val="accent1"/>
                </a:solidFill>
                <a:latin typeface="Corbel"/>
                <a:ea typeface="Corbel"/>
                <a:cs typeface="Corbel"/>
                <a:sym typeface="Corbel"/>
              </a:defRPr>
            </a:lvl1pPr>
            <a:lvl2pPr marR="0" lvl="1" algn="l" rtl="0">
              <a:lnSpc>
                <a:spcPct val="90000"/>
              </a:lnSpc>
              <a:spcBef>
                <a:spcPts val="200"/>
              </a:spcBef>
              <a:spcAft>
                <a:spcPts val="0"/>
              </a:spcAft>
              <a:buClr>
                <a:schemeClr val="accent1"/>
              </a:buClr>
              <a:buSzPts val="2240"/>
              <a:buFont typeface="Corbel"/>
              <a:buNone/>
              <a:defRPr sz="2800" b="0" i="0" u="none" strike="noStrike" cap="none">
                <a:solidFill>
                  <a:schemeClr val="accent1"/>
                </a:solidFill>
                <a:latin typeface="Corbel"/>
                <a:ea typeface="Corbel"/>
                <a:cs typeface="Corbel"/>
                <a:sym typeface="Corbel"/>
              </a:defRPr>
            </a:lvl2pPr>
            <a:lvl3pPr marR="0" lvl="2" algn="l" rtl="0">
              <a:lnSpc>
                <a:spcPct val="90000"/>
              </a:lnSpc>
              <a:spcBef>
                <a:spcPts val="400"/>
              </a:spcBef>
              <a:spcAft>
                <a:spcPts val="0"/>
              </a:spcAft>
              <a:buClr>
                <a:schemeClr val="accent1"/>
              </a:buClr>
              <a:buSzPts val="1920"/>
              <a:buFont typeface="Corbel"/>
              <a:buNone/>
              <a:defRPr sz="2400" b="0" i="0" u="none" strike="noStrike" cap="none">
                <a:solidFill>
                  <a:schemeClr val="accent1"/>
                </a:solidFill>
                <a:latin typeface="Corbel"/>
                <a:ea typeface="Corbel"/>
                <a:cs typeface="Corbel"/>
                <a:sym typeface="Corbel"/>
              </a:defRPr>
            </a:lvl3pPr>
            <a:lvl4pPr marR="0" lvl="3"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4pPr>
            <a:lvl5pPr marR="0" lvl="4"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5pPr>
            <a:lvl6pPr marR="0" lvl="5"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6pPr>
            <a:lvl7pPr marR="0" lvl="6"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7pPr>
            <a:lvl8pPr marR="0" lvl="7" algn="l" rtl="0">
              <a:lnSpc>
                <a:spcPct val="90000"/>
              </a:lnSpc>
              <a:spcBef>
                <a:spcPts val="400"/>
              </a:spcBef>
              <a:spcAft>
                <a:spcPts val="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8pPr>
            <a:lvl9pPr marR="0" lvl="8" algn="l" rtl="0">
              <a:lnSpc>
                <a:spcPct val="90000"/>
              </a:lnSpc>
              <a:spcBef>
                <a:spcPts val="400"/>
              </a:spcBef>
              <a:spcAft>
                <a:spcPts val="400"/>
              </a:spcAft>
              <a:buClr>
                <a:schemeClr val="accent1"/>
              </a:buClr>
              <a:buSzPts val="1600"/>
              <a:buFont typeface="Corbel"/>
              <a:buNone/>
              <a:defRPr sz="2000" b="0" i="0" u="none" strike="noStrike" cap="none">
                <a:solidFill>
                  <a:schemeClr val="accent1"/>
                </a:solidFill>
                <a:latin typeface="Corbel"/>
                <a:ea typeface="Corbel"/>
                <a:cs typeface="Corbel"/>
                <a:sym typeface="Corbel"/>
              </a:defRPr>
            </a:lvl9pPr>
          </a:lstStyle>
          <a:p>
            <a:endParaRPr/>
          </a:p>
        </p:txBody>
      </p:sp>
      <p:sp>
        <p:nvSpPr>
          <p:cNvPr id="147" name="Google Shape;147;p56"/>
          <p:cNvSpPr txBox="1">
            <a:spLocks noGrp="1"/>
          </p:cNvSpPr>
          <p:nvPr>
            <p:ph type="body" idx="1"/>
          </p:nvPr>
        </p:nvSpPr>
        <p:spPr>
          <a:xfrm>
            <a:off x="1143000" y="2834640"/>
            <a:ext cx="3931800" cy="28803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360"/>
              <a:buNone/>
              <a:defRPr sz="1700"/>
            </a:lvl1pPr>
            <a:lvl2pPr marL="914400" lvl="1" indent="-228600" algn="l" rtl="0">
              <a:lnSpc>
                <a:spcPct val="90000"/>
              </a:lnSpc>
              <a:spcBef>
                <a:spcPts val="200"/>
              </a:spcBef>
              <a:spcAft>
                <a:spcPts val="0"/>
              </a:spcAft>
              <a:buSzPts val="960"/>
              <a:buNone/>
              <a:defRPr sz="1200"/>
            </a:lvl2pPr>
            <a:lvl3pPr marL="1371600" lvl="2" indent="-228600" algn="l" rtl="0">
              <a:lnSpc>
                <a:spcPct val="90000"/>
              </a:lnSpc>
              <a:spcBef>
                <a:spcPts val="400"/>
              </a:spcBef>
              <a:spcAft>
                <a:spcPts val="0"/>
              </a:spcAft>
              <a:buSzPts val="800"/>
              <a:buNone/>
              <a:defRPr sz="1000"/>
            </a:lvl3pPr>
            <a:lvl4pPr marL="1828800" lvl="3" indent="-228600" algn="l" rtl="0">
              <a:lnSpc>
                <a:spcPct val="90000"/>
              </a:lnSpc>
              <a:spcBef>
                <a:spcPts val="400"/>
              </a:spcBef>
              <a:spcAft>
                <a:spcPts val="0"/>
              </a:spcAft>
              <a:buSzPts val="720"/>
              <a:buNone/>
              <a:defRPr sz="900"/>
            </a:lvl4pPr>
            <a:lvl5pPr marL="2286000" lvl="4" indent="-228600" algn="l" rtl="0">
              <a:lnSpc>
                <a:spcPct val="90000"/>
              </a:lnSpc>
              <a:spcBef>
                <a:spcPts val="400"/>
              </a:spcBef>
              <a:spcAft>
                <a:spcPts val="0"/>
              </a:spcAft>
              <a:buSzPts val="720"/>
              <a:buNone/>
              <a:defRPr sz="900"/>
            </a:lvl5pPr>
            <a:lvl6pPr marL="2743200" lvl="5" indent="-228600" algn="l" rtl="0">
              <a:lnSpc>
                <a:spcPct val="90000"/>
              </a:lnSpc>
              <a:spcBef>
                <a:spcPts val="400"/>
              </a:spcBef>
              <a:spcAft>
                <a:spcPts val="0"/>
              </a:spcAft>
              <a:buSzPts val="720"/>
              <a:buNone/>
              <a:defRPr sz="900"/>
            </a:lvl6pPr>
            <a:lvl7pPr marL="3200400" lvl="6" indent="-228600" algn="l" rtl="0">
              <a:lnSpc>
                <a:spcPct val="90000"/>
              </a:lnSpc>
              <a:spcBef>
                <a:spcPts val="400"/>
              </a:spcBef>
              <a:spcAft>
                <a:spcPts val="0"/>
              </a:spcAft>
              <a:buSzPts val="720"/>
              <a:buNone/>
              <a:defRPr sz="900"/>
            </a:lvl7pPr>
            <a:lvl8pPr marL="3657600" lvl="7" indent="-228600" algn="l" rtl="0">
              <a:lnSpc>
                <a:spcPct val="90000"/>
              </a:lnSpc>
              <a:spcBef>
                <a:spcPts val="400"/>
              </a:spcBef>
              <a:spcAft>
                <a:spcPts val="0"/>
              </a:spcAft>
              <a:buSzPts val="720"/>
              <a:buNone/>
              <a:defRPr sz="900"/>
            </a:lvl8pPr>
            <a:lvl9pPr marL="4114800" lvl="8" indent="-228600" algn="l" rtl="0">
              <a:lnSpc>
                <a:spcPct val="90000"/>
              </a:lnSpc>
              <a:spcBef>
                <a:spcPts val="400"/>
              </a:spcBef>
              <a:spcAft>
                <a:spcPts val="400"/>
              </a:spcAft>
              <a:buSzPts val="720"/>
              <a:buNone/>
              <a:defRPr sz="900"/>
            </a:lvl9pPr>
          </a:lstStyle>
          <a:p>
            <a:endParaRPr/>
          </a:p>
        </p:txBody>
      </p:sp>
      <p:sp>
        <p:nvSpPr>
          <p:cNvPr id="148" name="Google Shape;148;p56"/>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56"/>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56"/>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51"/>
        <p:cNvGrpSpPr/>
        <p:nvPr/>
      </p:nvGrpSpPr>
      <p:grpSpPr>
        <a:xfrm>
          <a:off x="0" y="0"/>
          <a:ext cx="0" cy="0"/>
          <a:chOff x="0" y="0"/>
          <a:chExt cx="0" cy="0"/>
        </a:xfrm>
      </p:grpSpPr>
      <p:sp>
        <p:nvSpPr>
          <p:cNvPr id="152" name="Google Shape;152;p57"/>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57"/>
          <p:cNvSpPr txBox="1">
            <a:spLocks noGrp="1"/>
          </p:cNvSpPr>
          <p:nvPr>
            <p:ph type="body" idx="1"/>
          </p:nvPr>
        </p:nvSpPr>
        <p:spPr>
          <a:xfrm rot="5400000">
            <a:off x="4060071" y="-859800"/>
            <a:ext cx="4038600" cy="9873000"/>
          </a:xfrm>
          <a:prstGeom prst="rect">
            <a:avLst/>
          </a:prstGeom>
          <a:noFill/>
          <a:ln>
            <a:noFill/>
          </a:ln>
        </p:spPr>
        <p:txBody>
          <a:bodyPr spcFirstLastPara="1" wrap="square" lIns="91425" tIns="45700" rIns="91425" bIns="45700" anchor="t" anchorCtr="0">
            <a:normAutofit/>
          </a:bodyPr>
          <a:lstStyle>
            <a:lvl1pPr marL="457200" lvl="0" indent="-320040" algn="l" rtl="0">
              <a:lnSpc>
                <a:spcPct val="90000"/>
              </a:lnSpc>
              <a:spcBef>
                <a:spcPts val="1400"/>
              </a:spcBef>
              <a:spcAft>
                <a:spcPts val="0"/>
              </a:spcAft>
              <a:buSzPts val="1440"/>
              <a:buChar char="•"/>
              <a:defRPr/>
            </a:lvl1pPr>
            <a:lvl2pPr marL="914400" lvl="1" indent="-320040" algn="l" rtl="0">
              <a:lnSpc>
                <a:spcPct val="90000"/>
              </a:lnSpc>
              <a:spcBef>
                <a:spcPts val="200"/>
              </a:spcBef>
              <a:spcAft>
                <a:spcPts val="0"/>
              </a:spcAft>
              <a:buSzPts val="1440"/>
              <a:buChar char="•"/>
              <a:defRPr/>
            </a:lvl2pPr>
            <a:lvl3pPr marL="1371600" lvl="2" indent="-320039" algn="l" rtl="0">
              <a:lnSpc>
                <a:spcPct val="90000"/>
              </a:lnSpc>
              <a:spcBef>
                <a:spcPts val="400"/>
              </a:spcBef>
              <a:spcAft>
                <a:spcPts val="0"/>
              </a:spcAft>
              <a:buSzPts val="1440"/>
              <a:buChar char="•"/>
              <a:defRPr/>
            </a:lvl3pPr>
            <a:lvl4pPr marL="1828800" lvl="3" indent="-320039" algn="l" rtl="0">
              <a:lnSpc>
                <a:spcPct val="90000"/>
              </a:lnSpc>
              <a:spcBef>
                <a:spcPts val="400"/>
              </a:spcBef>
              <a:spcAft>
                <a:spcPts val="0"/>
              </a:spcAft>
              <a:buSzPts val="1440"/>
              <a:buChar char="•"/>
              <a:defRPr/>
            </a:lvl4pPr>
            <a:lvl5pPr marL="2286000" lvl="4" indent="-320039" algn="l" rtl="0">
              <a:lnSpc>
                <a:spcPct val="90000"/>
              </a:lnSpc>
              <a:spcBef>
                <a:spcPts val="400"/>
              </a:spcBef>
              <a:spcAft>
                <a:spcPts val="0"/>
              </a:spcAft>
              <a:buSzPts val="1440"/>
              <a:buChar char="•"/>
              <a:defRPr/>
            </a:lvl5pPr>
            <a:lvl6pPr marL="2743200" lvl="5" indent="-320039" algn="l" rtl="0">
              <a:lnSpc>
                <a:spcPct val="90000"/>
              </a:lnSpc>
              <a:spcBef>
                <a:spcPts val="400"/>
              </a:spcBef>
              <a:spcAft>
                <a:spcPts val="0"/>
              </a:spcAft>
              <a:buSzPts val="1440"/>
              <a:buChar char="•"/>
              <a:defRPr/>
            </a:lvl6pPr>
            <a:lvl7pPr marL="3200400" lvl="6" indent="-320039" algn="l" rtl="0">
              <a:lnSpc>
                <a:spcPct val="90000"/>
              </a:lnSpc>
              <a:spcBef>
                <a:spcPts val="400"/>
              </a:spcBef>
              <a:spcAft>
                <a:spcPts val="0"/>
              </a:spcAft>
              <a:buSzPts val="1440"/>
              <a:buChar char="•"/>
              <a:defRPr/>
            </a:lvl7pPr>
            <a:lvl8pPr marL="3657600" lvl="7" indent="-320040" algn="l" rtl="0">
              <a:lnSpc>
                <a:spcPct val="90000"/>
              </a:lnSpc>
              <a:spcBef>
                <a:spcPts val="400"/>
              </a:spcBef>
              <a:spcAft>
                <a:spcPts val="0"/>
              </a:spcAft>
              <a:buSzPts val="1440"/>
              <a:buChar char="•"/>
              <a:defRPr/>
            </a:lvl8pPr>
            <a:lvl9pPr marL="4114800" lvl="8" indent="-320040" algn="l" rtl="0">
              <a:lnSpc>
                <a:spcPct val="90000"/>
              </a:lnSpc>
              <a:spcBef>
                <a:spcPts val="400"/>
              </a:spcBef>
              <a:spcAft>
                <a:spcPts val="400"/>
              </a:spcAft>
              <a:buSzPts val="1440"/>
              <a:buChar char="•"/>
              <a:defRPr/>
            </a:lvl9pPr>
          </a:lstStyle>
          <a:p>
            <a:endParaRPr/>
          </a:p>
        </p:txBody>
      </p:sp>
      <p:sp>
        <p:nvSpPr>
          <p:cNvPr id="154" name="Google Shape;154;p57"/>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p57"/>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57"/>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57"/>
        <p:cNvGrpSpPr/>
        <p:nvPr/>
      </p:nvGrpSpPr>
      <p:grpSpPr>
        <a:xfrm>
          <a:off x="0" y="0"/>
          <a:ext cx="0" cy="0"/>
          <a:chOff x="0" y="0"/>
          <a:chExt cx="0" cy="0"/>
        </a:xfrm>
      </p:grpSpPr>
      <p:sp>
        <p:nvSpPr>
          <p:cNvPr id="158" name="Google Shape;158;p58"/>
          <p:cNvSpPr txBox="1">
            <a:spLocks noGrp="1"/>
          </p:cNvSpPr>
          <p:nvPr>
            <p:ph type="title"/>
          </p:nvPr>
        </p:nvSpPr>
        <p:spPr>
          <a:xfrm rot="5400000">
            <a:off x="7181850" y="2305050"/>
            <a:ext cx="5410200" cy="2324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58"/>
          <p:cNvSpPr txBox="1">
            <a:spLocks noGrp="1"/>
          </p:cNvSpPr>
          <p:nvPr>
            <p:ph type="body" idx="1"/>
          </p:nvPr>
        </p:nvSpPr>
        <p:spPr>
          <a:xfrm rot="5400000">
            <a:off x="2152650" y="-247650"/>
            <a:ext cx="5410200" cy="7429500"/>
          </a:xfrm>
          <a:prstGeom prst="rect">
            <a:avLst/>
          </a:prstGeom>
          <a:noFill/>
          <a:ln>
            <a:noFill/>
          </a:ln>
        </p:spPr>
        <p:txBody>
          <a:bodyPr spcFirstLastPara="1" wrap="square" lIns="91425" tIns="45700" rIns="91425" bIns="45700" anchor="t" anchorCtr="0">
            <a:normAutofit/>
          </a:bodyPr>
          <a:lstStyle>
            <a:lvl1pPr marL="457200" lvl="0" indent="-320040" algn="l" rtl="0">
              <a:lnSpc>
                <a:spcPct val="90000"/>
              </a:lnSpc>
              <a:spcBef>
                <a:spcPts val="1400"/>
              </a:spcBef>
              <a:spcAft>
                <a:spcPts val="0"/>
              </a:spcAft>
              <a:buSzPts val="1440"/>
              <a:buChar char="•"/>
              <a:defRPr/>
            </a:lvl1pPr>
            <a:lvl2pPr marL="914400" lvl="1" indent="-320040" algn="l" rtl="0">
              <a:lnSpc>
                <a:spcPct val="90000"/>
              </a:lnSpc>
              <a:spcBef>
                <a:spcPts val="200"/>
              </a:spcBef>
              <a:spcAft>
                <a:spcPts val="0"/>
              </a:spcAft>
              <a:buSzPts val="1440"/>
              <a:buChar char="•"/>
              <a:defRPr/>
            </a:lvl2pPr>
            <a:lvl3pPr marL="1371600" lvl="2" indent="-320039" algn="l" rtl="0">
              <a:lnSpc>
                <a:spcPct val="90000"/>
              </a:lnSpc>
              <a:spcBef>
                <a:spcPts val="400"/>
              </a:spcBef>
              <a:spcAft>
                <a:spcPts val="0"/>
              </a:spcAft>
              <a:buSzPts val="1440"/>
              <a:buChar char="•"/>
              <a:defRPr/>
            </a:lvl3pPr>
            <a:lvl4pPr marL="1828800" lvl="3" indent="-320039" algn="l" rtl="0">
              <a:lnSpc>
                <a:spcPct val="90000"/>
              </a:lnSpc>
              <a:spcBef>
                <a:spcPts val="400"/>
              </a:spcBef>
              <a:spcAft>
                <a:spcPts val="0"/>
              </a:spcAft>
              <a:buSzPts val="1440"/>
              <a:buChar char="•"/>
              <a:defRPr/>
            </a:lvl4pPr>
            <a:lvl5pPr marL="2286000" lvl="4" indent="-320039" algn="l" rtl="0">
              <a:lnSpc>
                <a:spcPct val="90000"/>
              </a:lnSpc>
              <a:spcBef>
                <a:spcPts val="400"/>
              </a:spcBef>
              <a:spcAft>
                <a:spcPts val="0"/>
              </a:spcAft>
              <a:buSzPts val="1440"/>
              <a:buChar char="•"/>
              <a:defRPr/>
            </a:lvl5pPr>
            <a:lvl6pPr marL="2743200" lvl="5" indent="-320039" algn="l" rtl="0">
              <a:lnSpc>
                <a:spcPct val="90000"/>
              </a:lnSpc>
              <a:spcBef>
                <a:spcPts val="400"/>
              </a:spcBef>
              <a:spcAft>
                <a:spcPts val="0"/>
              </a:spcAft>
              <a:buSzPts val="1440"/>
              <a:buChar char="•"/>
              <a:defRPr/>
            </a:lvl6pPr>
            <a:lvl7pPr marL="3200400" lvl="6" indent="-320039" algn="l" rtl="0">
              <a:lnSpc>
                <a:spcPct val="90000"/>
              </a:lnSpc>
              <a:spcBef>
                <a:spcPts val="400"/>
              </a:spcBef>
              <a:spcAft>
                <a:spcPts val="0"/>
              </a:spcAft>
              <a:buSzPts val="1440"/>
              <a:buChar char="•"/>
              <a:defRPr/>
            </a:lvl7pPr>
            <a:lvl8pPr marL="3657600" lvl="7" indent="-320040" algn="l" rtl="0">
              <a:lnSpc>
                <a:spcPct val="90000"/>
              </a:lnSpc>
              <a:spcBef>
                <a:spcPts val="400"/>
              </a:spcBef>
              <a:spcAft>
                <a:spcPts val="0"/>
              </a:spcAft>
              <a:buSzPts val="1440"/>
              <a:buChar char="•"/>
              <a:defRPr/>
            </a:lvl8pPr>
            <a:lvl9pPr marL="4114800" lvl="8" indent="-320040" algn="l" rtl="0">
              <a:lnSpc>
                <a:spcPct val="90000"/>
              </a:lnSpc>
              <a:spcBef>
                <a:spcPts val="400"/>
              </a:spcBef>
              <a:spcAft>
                <a:spcPts val="400"/>
              </a:spcAft>
              <a:buSzPts val="1440"/>
              <a:buChar char="•"/>
              <a:defRPr/>
            </a:lvl9pPr>
          </a:lstStyle>
          <a:p>
            <a:endParaRPr/>
          </a:p>
        </p:txBody>
      </p:sp>
      <p:sp>
        <p:nvSpPr>
          <p:cNvPr id="160" name="Google Shape;160;p58"/>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Google Shape;161;p58"/>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58"/>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25"/>
          <p:cNvSpPr txBox="1">
            <a:spLocks noGrp="1"/>
          </p:cNvSpPr>
          <p:nvPr>
            <p:ph type="body" idx="1"/>
          </p:nvPr>
        </p:nvSpPr>
        <p:spPr>
          <a:xfrm>
            <a:off x="838200" y="1825625"/>
            <a:ext cx="10515600" cy="43512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 name="Google Shape;29;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831850" y="1709738"/>
            <a:ext cx="10515600" cy="28527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 name="Google Shape;34;p26"/>
          <p:cNvSpPr txBox="1">
            <a:spLocks noGrp="1"/>
          </p:cNvSpPr>
          <p:nvPr>
            <p:ph type="body" idx="1"/>
          </p:nvPr>
        </p:nvSpPr>
        <p:spPr>
          <a:xfrm>
            <a:off x="831850" y="4589463"/>
            <a:ext cx="10515600" cy="15003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2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8"/>
        <p:cNvGrpSpPr/>
        <p:nvPr/>
      </p:nvGrpSpPr>
      <p:grpSpPr>
        <a:xfrm>
          <a:off x="0" y="0"/>
          <a:ext cx="0" cy="0"/>
          <a:chOff x="0" y="0"/>
          <a:chExt cx="0" cy="0"/>
        </a:xfrm>
      </p:grpSpPr>
      <p:sp>
        <p:nvSpPr>
          <p:cNvPr id="39" name="Google Shape;39;p27"/>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27"/>
          <p:cNvSpPr txBox="1">
            <a:spLocks noGrp="1"/>
          </p:cNvSpPr>
          <p:nvPr>
            <p:ph type="body" idx="1"/>
          </p:nvPr>
        </p:nvSpPr>
        <p:spPr>
          <a:xfrm>
            <a:off x="838200" y="1825625"/>
            <a:ext cx="5181600" cy="43512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 name="Google Shape;41;p27"/>
          <p:cNvSpPr txBox="1">
            <a:spLocks noGrp="1"/>
          </p:cNvSpPr>
          <p:nvPr>
            <p:ph type="body" idx="2"/>
          </p:nvPr>
        </p:nvSpPr>
        <p:spPr>
          <a:xfrm>
            <a:off x="6172200" y="1825625"/>
            <a:ext cx="5181600" cy="43512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 name="Google Shape;42;p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5"/>
        <p:cNvGrpSpPr/>
        <p:nvPr/>
      </p:nvGrpSpPr>
      <p:grpSpPr>
        <a:xfrm>
          <a:off x="0" y="0"/>
          <a:ext cx="0" cy="0"/>
          <a:chOff x="0" y="0"/>
          <a:chExt cx="0" cy="0"/>
        </a:xfrm>
      </p:grpSpPr>
      <p:sp>
        <p:nvSpPr>
          <p:cNvPr id="46" name="Google Shape;46;p28"/>
          <p:cNvSpPr txBox="1">
            <a:spLocks noGrp="1"/>
          </p:cNvSpPr>
          <p:nvPr>
            <p:ph type="title"/>
          </p:nvPr>
        </p:nvSpPr>
        <p:spPr>
          <a:xfrm>
            <a:off x="839788" y="365125"/>
            <a:ext cx="10515600" cy="1325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28"/>
          <p:cNvSpPr txBox="1">
            <a:spLocks noGrp="1"/>
          </p:cNvSpPr>
          <p:nvPr>
            <p:ph type="body" idx="1"/>
          </p:nvPr>
        </p:nvSpPr>
        <p:spPr>
          <a:xfrm>
            <a:off x="839788" y="1681163"/>
            <a:ext cx="5157900" cy="8238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8" name="Google Shape;48;p28"/>
          <p:cNvSpPr txBox="1">
            <a:spLocks noGrp="1"/>
          </p:cNvSpPr>
          <p:nvPr>
            <p:ph type="body" idx="2"/>
          </p:nvPr>
        </p:nvSpPr>
        <p:spPr>
          <a:xfrm>
            <a:off x="839788" y="2505075"/>
            <a:ext cx="5157900" cy="36846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 name="Google Shape;49;p28"/>
          <p:cNvSpPr txBox="1">
            <a:spLocks noGrp="1"/>
          </p:cNvSpPr>
          <p:nvPr>
            <p:ph type="body" idx="3"/>
          </p:nvPr>
        </p:nvSpPr>
        <p:spPr>
          <a:xfrm>
            <a:off x="6172200" y="1681163"/>
            <a:ext cx="5183100" cy="8238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0" name="Google Shape;50;p28"/>
          <p:cNvSpPr txBox="1">
            <a:spLocks noGrp="1"/>
          </p:cNvSpPr>
          <p:nvPr>
            <p:ph type="body" idx="4"/>
          </p:nvPr>
        </p:nvSpPr>
        <p:spPr>
          <a:xfrm>
            <a:off x="6172200" y="2505075"/>
            <a:ext cx="5183100" cy="3684600"/>
          </a:xfrm>
          <a:prstGeom prst="rect">
            <a:avLst/>
          </a:prstGeom>
          <a:noFill/>
          <a:ln>
            <a:noFill/>
          </a:ln>
        </p:spPr>
        <p:txBody>
          <a:bodyPr spcFirstLastPara="1" wrap="square" lIns="0" tIns="0" rIns="0" bIns="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 name="Google Shape;51;p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839788" y="457200"/>
            <a:ext cx="3932100" cy="16002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30"/>
          <p:cNvSpPr txBox="1">
            <a:spLocks noGrp="1"/>
          </p:cNvSpPr>
          <p:nvPr>
            <p:ph type="body" idx="1"/>
          </p:nvPr>
        </p:nvSpPr>
        <p:spPr>
          <a:xfrm>
            <a:off x="5183188" y="987425"/>
            <a:ext cx="6172200" cy="4873500"/>
          </a:xfrm>
          <a:prstGeom prst="rect">
            <a:avLst/>
          </a:prstGeom>
          <a:noFill/>
          <a:ln>
            <a:noFill/>
          </a:ln>
        </p:spPr>
        <p:txBody>
          <a:bodyPr spcFirstLastPara="1" wrap="square" lIns="0" tIns="0" rIns="0" bIns="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1" name="Google Shape;61;p30"/>
          <p:cNvSpPr txBox="1">
            <a:spLocks noGrp="1"/>
          </p:cNvSpPr>
          <p:nvPr>
            <p:ph type="body" idx="2"/>
          </p:nvPr>
        </p:nvSpPr>
        <p:spPr>
          <a:xfrm>
            <a:off x="839788" y="2057400"/>
            <a:ext cx="3932100" cy="38115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2" name="Google Shape;62;p3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65"/>
        <p:cNvGrpSpPr/>
        <p:nvPr/>
      </p:nvGrpSpPr>
      <p:grpSpPr>
        <a:xfrm>
          <a:off x="0" y="0"/>
          <a:ext cx="0" cy="0"/>
          <a:chOff x="0" y="0"/>
          <a:chExt cx="0" cy="0"/>
        </a:xfrm>
      </p:grpSpPr>
      <p:sp>
        <p:nvSpPr>
          <p:cNvPr id="66" name="Google Shape;66;p31"/>
          <p:cNvSpPr txBox="1">
            <a:spLocks noGrp="1"/>
          </p:cNvSpPr>
          <p:nvPr>
            <p:ph type="title"/>
          </p:nvPr>
        </p:nvSpPr>
        <p:spPr>
          <a:xfrm>
            <a:off x="839788" y="457200"/>
            <a:ext cx="3932100" cy="16002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31"/>
          <p:cNvSpPr>
            <a:spLocks noGrp="1"/>
          </p:cNvSpPr>
          <p:nvPr>
            <p:ph type="pic" idx="2"/>
          </p:nvPr>
        </p:nvSpPr>
        <p:spPr>
          <a:xfrm>
            <a:off x="5183188" y="987425"/>
            <a:ext cx="6172200" cy="4873500"/>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1"/>
          <p:cNvSpPr txBox="1">
            <a:spLocks noGrp="1"/>
          </p:cNvSpPr>
          <p:nvPr>
            <p:ph type="body" idx="1"/>
          </p:nvPr>
        </p:nvSpPr>
        <p:spPr>
          <a:xfrm>
            <a:off x="839788" y="2057400"/>
            <a:ext cx="3932100" cy="38115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9" name="Google Shape;69;p3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700"/>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2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4"/>
        <p:cNvGrpSpPr/>
        <p:nvPr/>
      </p:nvGrpSpPr>
      <p:grpSpPr>
        <a:xfrm>
          <a:off x="0" y="0"/>
          <a:ext cx="0" cy="0"/>
          <a:chOff x="0" y="0"/>
          <a:chExt cx="0" cy="0"/>
        </a:xfrm>
      </p:grpSpPr>
      <p:sp>
        <p:nvSpPr>
          <p:cNvPr id="85" name="Google Shape;85;p19"/>
          <p:cNvSpPr/>
          <p:nvPr/>
        </p:nvSpPr>
        <p:spPr>
          <a:xfrm>
            <a:off x="231140" y="243840"/>
            <a:ext cx="11724600" cy="637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9"/>
          <p:cNvSpPr txBox="1">
            <a:spLocks noGrp="1"/>
          </p:cNvSpPr>
          <p:nvPr>
            <p:ph type="title"/>
          </p:nvPr>
        </p:nvSpPr>
        <p:spPr>
          <a:xfrm>
            <a:off x="1143000" y="609600"/>
            <a:ext cx="9875400" cy="13563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4400"/>
              <a:buFont typeface="Corbel"/>
              <a:buNone/>
              <a:defRPr sz="4400" b="0" i="0" u="none" strike="noStrike" cap="none">
                <a:solidFill>
                  <a:schemeClr val="accent1"/>
                </a:solidFill>
                <a:latin typeface="Corbel"/>
                <a:ea typeface="Corbel"/>
                <a:cs typeface="Corbel"/>
                <a:sym typeface="Corbe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7" name="Google Shape;87;p19"/>
          <p:cNvSpPr txBox="1">
            <a:spLocks noGrp="1"/>
          </p:cNvSpPr>
          <p:nvPr>
            <p:ph type="body" idx="1"/>
          </p:nvPr>
        </p:nvSpPr>
        <p:spPr>
          <a:xfrm>
            <a:off x="1143000" y="2057400"/>
            <a:ext cx="9873000" cy="4038600"/>
          </a:xfrm>
          <a:prstGeom prst="rect">
            <a:avLst/>
          </a:prstGeom>
          <a:noFill/>
          <a:ln>
            <a:noFill/>
          </a:ln>
        </p:spPr>
        <p:txBody>
          <a:bodyPr spcFirstLastPara="1" wrap="square" lIns="91425" tIns="45700" rIns="91425" bIns="45700" anchor="t" anchorCtr="0">
            <a:normAutofit/>
          </a:bodyPr>
          <a:lstStyle>
            <a:lvl1pPr marL="457200" marR="0" lvl="0" indent="-340360" algn="l" rtl="0">
              <a:lnSpc>
                <a:spcPct val="90000"/>
              </a:lnSpc>
              <a:spcBef>
                <a:spcPts val="1400"/>
              </a:spcBef>
              <a:spcAft>
                <a:spcPts val="0"/>
              </a:spcAft>
              <a:buClr>
                <a:schemeClr val="accent1"/>
              </a:buClr>
              <a:buSzPts val="1760"/>
              <a:buFont typeface="Corbel"/>
              <a:buChar char="•"/>
              <a:defRPr sz="2200" b="0" i="0" u="none" strike="noStrike" cap="none">
                <a:solidFill>
                  <a:schemeClr val="accent1"/>
                </a:solidFill>
                <a:latin typeface="Corbel"/>
                <a:ea typeface="Corbel"/>
                <a:cs typeface="Corbel"/>
                <a:sym typeface="Corbel"/>
              </a:defRPr>
            </a:lvl1pPr>
            <a:lvl2pPr marL="914400" marR="0" lvl="1" indent="-330200" algn="l" rtl="0">
              <a:lnSpc>
                <a:spcPct val="90000"/>
              </a:lnSpc>
              <a:spcBef>
                <a:spcPts val="200"/>
              </a:spcBef>
              <a:spcAft>
                <a:spcPts val="0"/>
              </a:spcAft>
              <a:buClr>
                <a:schemeClr val="accent1"/>
              </a:buClr>
              <a:buSzPts val="1600"/>
              <a:buFont typeface="Corbel"/>
              <a:buChar char="•"/>
              <a:defRPr sz="2000" b="0" i="0" u="none" strike="noStrike" cap="none">
                <a:solidFill>
                  <a:schemeClr val="accent1"/>
                </a:solidFill>
                <a:latin typeface="Corbel"/>
                <a:ea typeface="Corbel"/>
                <a:cs typeface="Corbel"/>
                <a:sym typeface="Corbel"/>
              </a:defRPr>
            </a:lvl2pPr>
            <a:lvl3pPr marL="1371600" marR="0" lvl="2" indent="-320039" algn="l" rtl="0">
              <a:lnSpc>
                <a:spcPct val="90000"/>
              </a:lnSpc>
              <a:spcBef>
                <a:spcPts val="400"/>
              </a:spcBef>
              <a:spcAft>
                <a:spcPts val="0"/>
              </a:spcAft>
              <a:buClr>
                <a:schemeClr val="accent1"/>
              </a:buClr>
              <a:buSzPts val="1440"/>
              <a:buFont typeface="Corbel"/>
              <a:buChar char="•"/>
              <a:defRPr sz="1800" b="0" i="0" u="none" strike="noStrike" cap="none">
                <a:solidFill>
                  <a:schemeClr val="accent1"/>
                </a:solidFill>
                <a:latin typeface="Corbel"/>
                <a:ea typeface="Corbel"/>
                <a:cs typeface="Corbel"/>
                <a:sym typeface="Corbel"/>
              </a:defRPr>
            </a:lvl3pPr>
            <a:lvl4pPr marL="1828800" marR="0" lvl="3" indent="-309880"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4pPr>
            <a:lvl5pPr marL="2286000" marR="0" lvl="4"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5pPr>
            <a:lvl6pPr marL="2743200" marR="0" lvl="5"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6pPr>
            <a:lvl7pPr marL="3200400" marR="0" lvl="6"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7pPr>
            <a:lvl8pPr marL="3657600" marR="0" lvl="7" indent="-309879" algn="l" rtl="0">
              <a:lnSpc>
                <a:spcPct val="90000"/>
              </a:lnSpc>
              <a:spcBef>
                <a:spcPts val="400"/>
              </a:spcBef>
              <a:spcAft>
                <a:spcPts val="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accent1"/>
              </a:buClr>
              <a:buSzPts val="1280"/>
              <a:buFont typeface="Corbel"/>
              <a:buChar char="•"/>
              <a:defRPr sz="1600" b="0" i="0" u="none" strike="noStrike" cap="none">
                <a:solidFill>
                  <a:schemeClr val="accent1"/>
                </a:solidFill>
                <a:latin typeface="Corbel"/>
                <a:ea typeface="Corbel"/>
                <a:cs typeface="Corbel"/>
                <a:sym typeface="Corbel"/>
              </a:defRPr>
            </a:lvl9pPr>
          </a:lstStyle>
          <a:p>
            <a:endParaRPr/>
          </a:p>
        </p:txBody>
      </p:sp>
      <p:sp>
        <p:nvSpPr>
          <p:cNvPr id="88" name="Google Shape;88;p19"/>
          <p:cNvSpPr txBox="1">
            <a:spLocks noGrp="1"/>
          </p:cNvSpPr>
          <p:nvPr>
            <p:ph type="dt" idx="10"/>
          </p:nvPr>
        </p:nvSpPr>
        <p:spPr>
          <a:xfrm>
            <a:off x="1142996" y="6223828"/>
            <a:ext cx="2329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89" name="Google Shape;89;p19"/>
          <p:cNvSpPr txBox="1">
            <a:spLocks noGrp="1"/>
          </p:cNvSpPr>
          <p:nvPr>
            <p:ph type="ftr" idx="11"/>
          </p:nvPr>
        </p:nvSpPr>
        <p:spPr>
          <a:xfrm>
            <a:off x="3949148" y="6223828"/>
            <a:ext cx="4717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accent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90" name="Google Shape;90;p19"/>
          <p:cNvSpPr txBox="1">
            <a:spLocks noGrp="1"/>
          </p:cNvSpPr>
          <p:nvPr>
            <p:ph type="sldNum" idx="12"/>
          </p:nvPr>
        </p:nvSpPr>
        <p:spPr>
          <a:xfrm>
            <a:off x="9329530" y="6223828"/>
            <a:ext cx="1706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accent1"/>
                </a:solidFill>
                <a:latin typeface="Corbel"/>
                <a:ea typeface="Corbel"/>
                <a:cs typeface="Corbel"/>
                <a:sym typeface="Corbel"/>
              </a:defRPr>
            </a:lvl1pPr>
            <a:lvl2pPr marL="0" marR="0" lvl="1" indent="0" algn="r" rtl="0">
              <a:spcBef>
                <a:spcPts val="0"/>
              </a:spcBef>
              <a:buNone/>
              <a:defRPr sz="1200">
                <a:solidFill>
                  <a:schemeClr val="accent1"/>
                </a:solidFill>
                <a:latin typeface="Corbel"/>
                <a:ea typeface="Corbel"/>
                <a:cs typeface="Corbel"/>
                <a:sym typeface="Corbel"/>
              </a:defRPr>
            </a:lvl2pPr>
            <a:lvl3pPr marL="0" marR="0" lvl="2" indent="0" algn="r" rtl="0">
              <a:spcBef>
                <a:spcPts val="0"/>
              </a:spcBef>
              <a:buNone/>
              <a:defRPr sz="1200">
                <a:solidFill>
                  <a:schemeClr val="accent1"/>
                </a:solidFill>
                <a:latin typeface="Corbel"/>
                <a:ea typeface="Corbel"/>
                <a:cs typeface="Corbel"/>
                <a:sym typeface="Corbel"/>
              </a:defRPr>
            </a:lvl3pPr>
            <a:lvl4pPr marL="0" marR="0" lvl="3" indent="0" algn="r" rtl="0">
              <a:spcBef>
                <a:spcPts val="0"/>
              </a:spcBef>
              <a:buNone/>
              <a:defRPr sz="1200">
                <a:solidFill>
                  <a:schemeClr val="accent1"/>
                </a:solidFill>
                <a:latin typeface="Corbel"/>
                <a:ea typeface="Corbel"/>
                <a:cs typeface="Corbel"/>
                <a:sym typeface="Corbel"/>
              </a:defRPr>
            </a:lvl4pPr>
            <a:lvl5pPr marL="0" marR="0" lvl="4" indent="0" algn="r" rtl="0">
              <a:spcBef>
                <a:spcPts val="0"/>
              </a:spcBef>
              <a:buNone/>
              <a:defRPr sz="1200">
                <a:solidFill>
                  <a:schemeClr val="accent1"/>
                </a:solidFill>
                <a:latin typeface="Corbel"/>
                <a:ea typeface="Corbel"/>
                <a:cs typeface="Corbel"/>
                <a:sym typeface="Corbel"/>
              </a:defRPr>
            </a:lvl5pPr>
            <a:lvl6pPr marL="0" marR="0" lvl="5" indent="0" algn="r" rtl="0">
              <a:spcBef>
                <a:spcPts val="0"/>
              </a:spcBef>
              <a:buNone/>
              <a:defRPr sz="1200">
                <a:solidFill>
                  <a:schemeClr val="accent1"/>
                </a:solidFill>
                <a:latin typeface="Corbel"/>
                <a:ea typeface="Corbel"/>
                <a:cs typeface="Corbel"/>
                <a:sym typeface="Corbel"/>
              </a:defRPr>
            </a:lvl6pPr>
            <a:lvl7pPr marL="0" marR="0" lvl="6" indent="0" algn="r" rtl="0">
              <a:spcBef>
                <a:spcPts val="0"/>
              </a:spcBef>
              <a:buNone/>
              <a:defRPr sz="1200">
                <a:solidFill>
                  <a:schemeClr val="accent1"/>
                </a:solidFill>
                <a:latin typeface="Corbel"/>
                <a:ea typeface="Corbel"/>
                <a:cs typeface="Corbel"/>
                <a:sym typeface="Corbel"/>
              </a:defRPr>
            </a:lvl7pPr>
            <a:lvl8pPr marL="0" marR="0" lvl="7" indent="0" algn="r" rtl="0">
              <a:spcBef>
                <a:spcPts val="0"/>
              </a:spcBef>
              <a:buNone/>
              <a:defRPr sz="1200">
                <a:solidFill>
                  <a:schemeClr val="accent1"/>
                </a:solidFill>
                <a:latin typeface="Corbel"/>
                <a:ea typeface="Corbel"/>
                <a:cs typeface="Corbel"/>
                <a:sym typeface="Corbel"/>
              </a:defRPr>
            </a:lvl8pPr>
            <a:lvl9pPr marL="0" marR="0" lvl="8" indent="0" algn="r" rtl="0">
              <a:spcBef>
                <a:spcPts val="0"/>
              </a:spcBef>
              <a:buNone/>
              <a:defRPr sz="1200">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4.jp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2.jpg"/><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42.jpg"/><Relationship Id="rId4" Type="http://schemas.openxmlformats.org/officeDocument/2006/relationships/image" Target="../media/image41.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2"/>
          <p:cNvSpPr txBox="1"/>
          <p:nvPr/>
        </p:nvSpPr>
        <p:spPr>
          <a:xfrm>
            <a:off x="123525" y="750125"/>
            <a:ext cx="11717700" cy="1785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5800" b="1">
                <a:solidFill>
                  <a:srgbClr val="FFFFFF"/>
                </a:solidFill>
                <a:latin typeface="Comfortaa"/>
                <a:ea typeface="Comfortaa"/>
                <a:cs typeface="Comfortaa"/>
                <a:sym typeface="Comfortaa"/>
              </a:rPr>
              <a:t>TRABAJO 1</a:t>
            </a:r>
            <a:endParaRPr sz="5800" b="1">
              <a:solidFill>
                <a:srgbClr val="FFFFFF"/>
              </a:solidFill>
              <a:latin typeface="Comfortaa"/>
              <a:ea typeface="Comfortaa"/>
              <a:cs typeface="Comfortaa"/>
              <a:sym typeface="Comfortaa"/>
            </a:endParaRPr>
          </a:p>
          <a:p>
            <a:pPr marL="0" marR="0" lvl="0" indent="0" algn="ctr" rtl="0">
              <a:spcBef>
                <a:spcPts val="0"/>
              </a:spcBef>
              <a:spcAft>
                <a:spcPts val="0"/>
              </a:spcAft>
              <a:buNone/>
            </a:pPr>
            <a:r>
              <a:rPr lang="es-ES" sz="5800" b="1">
                <a:solidFill>
                  <a:srgbClr val="FFFFFF"/>
                </a:solidFill>
                <a:latin typeface="Comfortaa"/>
                <a:ea typeface="Comfortaa"/>
                <a:cs typeface="Comfortaa"/>
                <a:sym typeface="Comfortaa"/>
              </a:rPr>
              <a:t>ESTADÍSTICA 3</a:t>
            </a:r>
            <a:endParaRPr sz="5800" b="1">
              <a:solidFill>
                <a:srgbClr val="FFFFFF"/>
              </a:solidFill>
              <a:latin typeface="Comfortaa"/>
              <a:ea typeface="Comfortaa"/>
              <a:cs typeface="Comfortaa"/>
              <a:sym typeface="Comfortaa"/>
            </a:endParaRPr>
          </a:p>
        </p:txBody>
      </p:sp>
      <p:sp>
        <p:nvSpPr>
          <p:cNvPr id="169" name="Google Shape;169;p12"/>
          <p:cNvSpPr/>
          <p:nvPr/>
        </p:nvSpPr>
        <p:spPr>
          <a:xfrm>
            <a:off x="3140250" y="4836900"/>
            <a:ext cx="5911500" cy="1754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s-ES" sz="2400">
                <a:solidFill>
                  <a:srgbClr val="FFFFFF"/>
                </a:solidFill>
                <a:latin typeface="Comfortaa Regular"/>
                <a:ea typeface="Comfortaa Regular"/>
                <a:cs typeface="Comfortaa Regular"/>
                <a:sym typeface="Comfortaa Regular"/>
              </a:rPr>
              <a:t>Jennifer Salazar Galvis</a:t>
            </a:r>
            <a:endParaRPr sz="2400">
              <a:solidFill>
                <a:srgbClr val="FFFFFF"/>
              </a:solidFill>
              <a:latin typeface="Comfortaa Regular"/>
              <a:ea typeface="Comfortaa Regular"/>
              <a:cs typeface="Comfortaa Regular"/>
              <a:sym typeface="Comfortaa Regular"/>
            </a:endParaRPr>
          </a:p>
          <a:p>
            <a:pPr marL="0" marR="0" lvl="0" indent="0" algn="ctr" rtl="0">
              <a:spcBef>
                <a:spcPts val="0"/>
              </a:spcBef>
              <a:spcAft>
                <a:spcPts val="0"/>
              </a:spcAft>
              <a:buNone/>
            </a:pPr>
            <a:r>
              <a:rPr lang="es-ES" sz="2400">
                <a:solidFill>
                  <a:srgbClr val="FFFFFF"/>
                </a:solidFill>
                <a:latin typeface="Comfortaa Regular"/>
                <a:ea typeface="Comfortaa Regular"/>
                <a:cs typeface="Comfortaa Regular"/>
                <a:sym typeface="Comfortaa Regular"/>
              </a:rPr>
              <a:t>Juan Esteban Sánchez Pulgarín</a:t>
            </a:r>
            <a:endParaRPr sz="2400">
              <a:solidFill>
                <a:srgbClr val="FFFFFF"/>
              </a:solidFill>
              <a:latin typeface="Comfortaa Regular"/>
              <a:ea typeface="Comfortaa Regular"/>
              <a:cs typeface="Comfortaa Regular"/>
              <a:sym typeface="Comfortaa Regular"/>
            </a:endParaRPr>
          </a:p>
          <a:p>
            <a:pPr marL="0" marR="0" lvl="0" indent="0" algn="ctr" rtl="0">
              <a:spcBef>
                <a:spcPts val="0"/>
              </a:spcBef>
              <a:spcAft>
                <a:spcPts val="0"/>
              </a:spcAft>
              <a:buNone/>
            </a:pPr>
            <a:r>
              <a:rPr lang="es-ES" sz="2400">
                <a:solidFill>
                  <a:srgbClr val="FFFFFF"/>
                </a:solidFill>
                <a:latin typeface="Comfortaa Regular"/>
                <a:ea typeface="Comfortaa Regular"/>
                <a:cs typeface="Comfortaa Regular"/>
                <a:sym typeface="Comfortaa Regular"/>
              </a:rPr>
              <a:t>Miguel Ángel Londoño Ciceros</a:t>
            </a:r>
            <a:endParaRPr sz="2400">
              <a:solidFill>
                <a:srgbClr val="FFFFFF"/>
              </a:solidFill>
              <a:latin typeface="Comfortaa Regular"/>
              <a:ea typeface="Comfortaa Regular"/>
              <a:cs typeface="Comfortaa Regular"/>
              <a:sym typeface="Comfortaa Regular"/>
            </a:endParaRPr>
          </a:p>
          <a:p>
            <a:pPr marL="0" marR="0" lvl="0" indent="0" algn="ctr" rtl="0">
              <a:spcBef>
                <a:spcPts val="0"/>
              </a:spcBef>
              <a:spcAft>
                <a:spcPts val="0"/>
              </a:spcAft>
              <a:buNone/>
            </a:pPr>
            <a:r>
              <a:rPr lang="es-ES" sz="2400">
                <a:solidFill>
                  <a:srgbClr val="FFFFFF"/>
                </a:solidFill>
                <a:latin typeface="Comfortaa Regular"/>
                <a:ea typeface="Comfortaa Regular"/>
                <a:cs typeface="Comfortaa Regular"/>
                <a:sym typeface="Comfortaa Regular"/>
              </a:rPr>
              <a:t>Cristina Mercedes Ortega Benavides</a:t>
            </a:r>
            <a:endParaRPr sz="2400">
              <a:solidFill>
                <a:srgbClr val="FFFFFF"/>
              </a:solidFill>
              <a:latin typeface="Comfortaa Regular"/>
              <a:ea typeface="Comfortaa Regular"/>
              <a:cs typeface="Comfortaa Regular"/>
              <a:sym typeface="Comfortaa Regular"/>
            </a:endParaRPr>
          </a:p>
          <a:p>
            <a:pPr marL="0" marR="0" lvl="0" indent="0" algn="ctr" rtl="0">
              <a:spcBef>
                <a:spcPts val="0"/>
              </a:spcBef>
              <a:spcAft>
                <a:spcPts val="0"/>
              </a:spcAft>
              <a:buNone/>
            </a:pPr>
            <a:endParaRPr sz="2400">
              <a:latin typeface="Alegreya Regular"/>
              <a:ea typeface="Alegreya Regular"/>
              <a:cs typeface="Alegreya Regular"/>
              <a:sym typeface="Alegreya Regular"/>
            </a:endParaRPr>
          </a:p>
          <a:p>
            <a:pPr marL="0" marR="0" lvl="0" indent="0" algn="ctr" rtl="0">
              <a:spcBef>
                <a:spcPts val="0"/>
              </a:spcBef>
              <a:spcAft>
                <a:spcPts val="0"/>
              </a:spcAft>
              <a:buNone/>
            </a:pPr>
            <a:endParaRPr sz="2400">
              <a:latin typeface="Alegreya Regular"/>
              <a:ea typeface="Alegreya Regular"/>
              <a:cs typeface="Alegreya Regular"/>
              <a:sym typeface="Alegreya Regular"/>
            </a:endParaRPr>
          </a:p>
        </p:txBody>
      </p:sp>
      <p:sp>
        <p:nvSpPr>
          <p:cNvPr id="170" name="Google Shape;170;p12"/>
          <p:cNvSpPr txBox="1"/>
          <p:nvPr/>
        </p:nvSpPr>
        <p:spPr>
          <a:xfrm>
            <a:off x="4678126" y="3829475"/>
            <a:ext cx="2608500" cy="600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900">
                <a:solidFill>
                  <a:srgbClr val="FFFFFF"/>
                </a:solidFill>
                <a:latin typeface="Comfortaa Regular"/>
                <a:ea typeface="Comfortaa Regular"/>
                <a:cs typeface="Comfortaa Regular"/>
                <a:sym typeface="Comfortaa Regular"/>
              </a:rPr>
              <a:t>Grupo 2</a:t>
            </a:r>
            <a:endParaRPr sz="3900">
              <a:solidFill>
                <a:srgbClr val="FFFFFF"/>
              </a:solidFill>
              <a:latin typeface="Comfortaa Regular"/>
              <a:ea typeface="Comfortaa Regular"/>
              <a:cs typeface="Comfortaa Regular"/>
              <a:sym typeface="Comfortaa Regular"/>
            </a:endParaRPr>
          </a:p>
        </p:txBody>
      </p:sp>
      <p:grpSp>
        <p:nvGrpSpPr>
          <p:cNvPr id="171" name="Google Shape;171;p12" descr="Esta imagen es un icono de tres figuras humanas conectadas. "/>
          <p:cNvGrpSpPr/>
          <p:nvPr/>
        </p:nvGrpSpPr>
        <p:grpSpPr>
          <a:xfrm>
            <a:off x="5601987" y="2917160"/>
            <a:ext cx="760785" cy="718878"/>
            <a:chOff x="-27444700" y="-10180638"/>
            <a:chExt cx="10883901" cy="10153650"/>
          </a:xfrm>
        </p:grpSpPr>
        <p:sp>
          <p:nvSpPr>
            <p:cNvPr id="172" name="Google Shape;172;p12"/>
            <p:cNvSpPr/>
            <p:nvPr/>
          </p:nvSpPr>
          <p:spPr>
            <a:xfrm>
              <a:off x="-22969537" y="-10180638"/>
              <a:ext cx="1906587" cy="1978024"/>
            </a:xfrm>
            <a:custGeom>
              <a:avLst/>
              <a:gdLst/>
              <a:ahLst/>
              <a:cxnLst/>
              <a:rect l="l" t="t" r="r" b="b"/>
              <a:pathLst>
                <a:path w="639" h="664" extrusionOk="0">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12"/>
            <p:cNvSpPr/>
            <p:nvPr/>
          </p:nvSpPr>
          <p:spPr>
            <a:xfrm>
              <a:off x="-23596600" y="-8610601"/>
              <a:ext cx="3186114" cy="2139951"/>
            </a:xfrm>
            <a:custGeom>
              <a:avLst/>
              <a:gdLst/>
              <a:ahLst/>
              <a:cxnLst/>
              <a:rect l="l" t="t" r="r" b="b"/>
              <a:pathLst>
                <a:path w="1068" h="718" extrusionOk="0">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12"/>
            <p:cNvSpPr/>
            <p:nvPr/>
          </p:nvSpPr>
          <p:spPr>
            <a:xfrm>
              <a:off x="-26819225" y="-3736976"/>
              <a:ext cx="1903412" cy="1978024"/>
            </a:xfrm>
            <a:custGeom>
              <a:avLst/>
              <a:gdLst/>
              <a:ahLst/>
              <a:cxnLst/>
              <a:rect l="l" t="t" r="r" b="b"/>
              <a:pathLst>
                <a:path w="638" h="664" extrusionOk="0">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5" name="Google Shape;175;p12"/>
            <p:cNvSpPr/>
            <p:nvPr/>
          </p:nvSpPr>
          <p:spPr>
            <a:xfrm>
              <a:off x="-27444700" y="-2163763"/>
              <a:ext cx="3182938" cy="2136775"/>
            </a:xfrm>
            <a:custGeom>
              <a:avLst/>
              <a:gdLst/>
              <a:ahLst/>
              <a:cxnLst/>
              <a:rect l="l" t="t" r="r" b="b"/>
              <a:pathLst>
                <a:path w="1067" h="717" extrusionOk="0">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12"/>
            <p:cNvSpPr/>
            <p:nvPr/>
          </p:nvSpPr>
          <p:spPr>
            <a:xfrm>
              <a:off x="-19121437" y="-3736976"/>
              <a:ext cx="1906587" cy="1978024"/>
            </a:xfrm>
            <a:custGeom>
              <a:avLst/>
              <a:gdLst/>
              <a:ahLst/>
              <a:cxnLst/>
              <a:rect l="l" t="t" r="r" b="b"/>
              <a:pathLst>
                <a:path w="639" h="664" extrusionOk="0">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7" name="Google Shape;177;p12"/>
            <p:cNvSpPr/>
            <p:nvPr/>
          </p:nvSpPr>
          <p:spPr>
            <a:xfrm>
              <a:off x="-19746912" y="-2163763"/>
              <a:ext cx="3186114" cy="2136775"/>
            </a:xfrm>
            <a:custGeom>
              <a:avLst/>
              <a:gdLst/>
              <a:ahLst/>
              <a:cxnLst/>
              <a:rect l="l" t="t" r="r" b="b"/>
              <a:pathLst>
                <a:path w="1068" h="717" extrusionOk="0">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8" name="Google Shape;178;p12"/>
            <p:cNvSpPr/>
            <p:nvPr/>
          </p:nvSpPr>
          <p:spPr>
            <a:xfrm>
              <a:off x="-22120225" y="-5770563"/>
              <a:ext cx="250825" cy="2101850"/>
            </a:xfrm>
            <a:custGeom>
              <a:avLst/>
              <a:gdLst/>
              <a:ahLst/>
              <a:cxnLst/>
              <a:rect l="l" t="t" r="r" b="b"/>
              <a:pathLst>
                <a:path w="84" h="705" extrusionOk="0">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9" name="Google Shape;179;p12"/>
            <p:cNvSpPr/>
            <p:nvPr/>
          </p:nvSpPr>
          <p:spPr>
            <a:xfrm>
              <a:off x="-23742650" y="-4017963"/>
              <a:ext cx="1944688" cy="1266825"/>
            </a:xfrm>
            <a:custGeom>
              <a:avLst/>
              <a:gdLst/>
              <a:ahLst/>
              <a:cxnLst/>
              <a:rect l="l" t="t" r="r" b="b"/>
              <a:pathLst>
                <a:path w="652" h="425" extrusionOk="0">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0" name="Google Shape;180;p12"/>
            <p:cNvSpPr/>
            <p:nvPr/>
          </p:nvSpPr>
          <p:spPr>
            <a:xfrm>
              <a:off x="-22191662" y="-4017963"/>
              <a:ext cx="1946275" cy="1266825"/>
            </a:xfrm>
            <a:custGeom>
              <a:avLst/>
              <a:gdLst/>
              <a:ahLst/>
              <a:cxnLst/>
              <a:rect l="l" t="t" r="r" b="b"/>
              <a:pathLst>
                <a:path w="652" h="425" extrusionOk="0">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332"/>
        <p:cNvGrpSpPr/>
        <p:nvPr/>
      </p:nvGrpSpPr>
      <p:grpSpPr>
        <a:xfrm>
          <a:off x="0" y="0"/>
          <a:ext cx="0" cy="0"/>
          <a:chOff x="0" y="0"/>
          <a:chExt cx="0" cy="0"/>
        </a:xfrm>
      </p:grpSpPr>
      <p:sp>
        <p:nvSpPr>
          <p:cNvPr id="333" name="Google Shape;333;gcf634a32e9_2_3"/>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DESCRIPTIVO</a:t>
            </a:r>
            <a:endParaRPr sz="3000" b="1">
              <a:latin typeface="Comfortaa"/>
              <a:ea typeface="Comfortaa"/>
              <a:cs typeface="Comfortaa"/>
              <a:sym typeface="Comfortaa"/>
            </a:endParaRPr>
          </a:p>
        </p:txBody>
      </p:sp>
      <p:cxnSp>
        <p:nvCxnSpPr>
          <p:cNvPr id="334" name="Google Shape;334;gcf634a32e9_2_3"/>
          <p:cNvCxnSpPr/>
          <p:nvPr/>
        </p:nvCxnSpPr>
        <p:spPr>
          <a:xfrm>
            <a:off x="1842750" y="975650"/>
            <a:ext cx="8506500" cy="0"/>
          </a:xfrm>
          <a:prstGeom prst="straightConnector1">
            <a:avLst/>
          </a:prstGeom>
          <a:noFill/>
          <a:ln w="19050" cap="flat" cmpd="sng">
            <a:solidFill>
              <a:srgbClr val="002060"/>
            </a:solidFill>
            <a:prstDash val="solid"/>
            <a:round/>
            <a:headEnd type="none" w="med" len="med"/>
            <a:tailEnd type="none" w="med" len="med"/>
          </a:ln>
        </p:spPr>
      </p:cxnSp>
      <p:sp>
        <p:nvSpPr>
          <p:cNvPr id="335" name="Google Shape;335;gcf634a32e9_2_3"/>
          <p:cNvSpPr txBox="1"/>
          <p:nvPr/>
        </p:nvSpPr>
        <p:spPr>
          <a:xfrm>
            <a:off x="698250" y="1054800"/>
            <a:ext cx="10795500" cy="1277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s-ES" sz="1900">
                <a:latin typeface="Comfortaa"/>
                <a:ea typeface="Comfortaa"/>
                <a:cs typeface="Comfortaa"/>
                <a:sym typeface="Comfortaa"/>
              </a:rPr>
              <a:t>Se consideran los datos sobre el índice de producción nominal de la clase industrial otros productos químicos sector de manufactura, de enero de 2001 a diciembre de 2019 (N=228), año base 2018. Ver Figura 1(a).</a:t>
            </a:r>
            <a:endParaRPr sz="1900">
              <a:latin typeface="Comfortaa"/>
              <a:ea typeface="Comfortaa"/>
              <a:cs typeface="Comfortaa"/>
              <a:sym typeface="Comfortaa"/>
            </a:endParaRPr>
          </a:p>
          <a:p>
            <a:pPr marL="0" lvl="0" indent="0" algn="l" rtl="0">
              <a:spcBef>
                <a:spcPts val="0"/>
              </a:spcBef>
              <a:spcAft>
                <a:spcPts val="0"/>
              </a:spcAft>
              <a:buNone/>
            </a:pPr>
            <a:endParaRPr>
              <a:latin typeface="Corbel"/>
              <a:ea typeface="Corbel"/>
              <a:cs typeface="Corbel"/>
              <a:sym typeface="Corbel"/>
            </a:endParaRPr>
          </a:p>
        </p:txBody>
      </p:sp>
      <p:sp>
        <p:nvSpPr>
          <p:cNvPr id="336" name="Google Shape;336;gcf634a32e9_2_3"/>
          <p:cNvSpPr txBox="1"/>
          <p:nvPr/>
        </p:nvSpPr>
        <p:spPr>
          <a:xfrm>
            <a:off x="237150" y="4887900"/>
            <a:ext cx="117177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600" b="1">
                <a:latin typeface="Comfortaa"/>
                <a:ea typeface="Comfortaa"/>
                <a:cs typeface="Comfortaa"/>
                <a:sym typeface="Comfortaa"/>
              </a:rPr>
              <a:t>Figura 1.</a:t>
            </a:r>
            <a:r>
              <a:rPr lang="es-ES" sz="1600">
                <a:latin typeface="Comfortaa"/>
                <a:ea typeface="Comfortaa"/>
                <a:cs typeface="Comfortaa"/>
                <a:sym typeface="Comfortaa"/>
              </a:rPr>
              <a:t> (a) Índice de producción nominal del sector manufactura(Colombia), Clase industrial: otros productos químicos. Enero 2001 - diciembre 2019; (b) Tendencia según el filtro de descomposición aditiva.</a:t>
            </a:r>
            <a:endParaRPr sz="160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160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r>
              <a:rPr lang="es-ES" sz="1600">
                <a:latin typeface="Comfortaa"/>
                <a:ea typeface="Comfortaa"/>
                <a:cs typeface="Comfortaa"/>
                <a:sym typeface="Comfortaa"/>
              </a:rPr>
              <a:t>De la Figura 1(a) se deduce la presencia de estacionalidad y tendencia aditivas,  es aditiva dado que su varianza es constante alrededor de su trayectoria de largo plazo(tendencia). En la Figura 1(b) es visible que la serie es de tendencia creciente y que existen ciclos. </a:t>
            </a:r>
            <a:endParaRPr sz="1600">
              <a:latin typeface="Comfortaa"/>
              <a:ea typeface="Comfortaa"/>
              <a:cs typeface="Comfortaa"/>
              <a:sym typeface="Comfortaa"/>
            </a:endParaRPr>
          </a:p>
          <a:p>
            <a:pPr marL="0" lvl="0" indent="0" algn="l" rtl="0">
              <a:spcBef>
                <a:spcPts val="0"/>
              </a:spcBef>
              <a:spcAft>
                <a:spcPts val="0"/>
              </a:spcAft>
              <a:buNone/>
            </a:pPr>
            <a:endParaRPr>
              <a:latin typeface="Corbel"/>
              <a:ea typeface="Corbel"/>
              <a:cs typeface="Corbel"/>
              <a:sym typeface="Corbel"/>
            </a:endParaRPr>
          </a:p>
        </p:txBody>
      </p:sp>
      <p:pic>
        <p:nvPicPr>
          <p:cNvPr id="337" name="Google Shape;337;gcf634a32e9_2_3"/>
          <p:cNvPicPr preferRelativeResize="0"/>
          <p:nvPr/>
        </p:nvPicPr>
        <p:blipFill>
          <a:blip r:embed="rId3">
            <a:alphaModFix/>
          </a:blip>
          <a:stretch>
            <a:fillRect/>
          </a:stretch>
        </p:blipFill>
        <p:spPr>
          <a:xfrm>
            <a:off x="2767300" y="2036375"/>
            <a:ext cx="3071025" cy="2785225"/>
          </a:xfrm>
          <a:prstGeom prst="rect">
            <a:avLst/>
          </a:prstGeom>
          <a:noFill/>
          <a:ln>
            <a:noFill/>
          </a:ln>
        </p:spPr>
      </p:pic>
      <p:pic>
        <p:nvPicPr>
          <p:cNvPr id="338" name="Google Shape;338;gcf634a32e9_2_3"/>
          <p:cNvPicPr preferRelativeResize="0"/>
          <p:nvPr/>
        </p:nvPicPr>
        <p:blipFill>
          <a:blip r:embed="rId4">
            <a:alphaModFix/>
          </a:blip>
          <a:stretch>
            <a:fillRect/>
          </a:stretch>
        </p:blipFill>
        <p:spPr>
          <a:xfrm>
            <a:off x="6289674" y="2036388"/>
            <a:ext cx="3071025" cy="27852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343"/>
        <p:cNvGrpSpPr/>
        <p:nvPr/>
      </p:nvGrpSpPr>
      <p:grpSpPr>
        <a:xfrm>
          <a:off x="0" y="0"/>
          <a:ext cx="0" cy="0"/>
          <a:chOff x="0" y="0"/>
          <a:chExt cx="0" cy="0"/>
        </a:xfrm>
      </p:grpSpPr>
      <p:sp>
        <p:nvSpPr>
          <p:cNvPr id="344" name="Google Shape;344;gcf634a32e9_0_288"/>
          <p:cNvSpPr txBox="1"/>
          <p:nvPr/>
        </p:nvSpPr>
        <p:spPr>
          <a:xfrm>
            <a:off x="2834925" y="471725"/>
            <a:ext cx="65319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Times New Roman"/>
                <a:ea typeface="Times New Roman"/>
                <a:cs typeface="Times New Roman"/>
                <a:sym typeface="Times New Roman"/>
              </a:rPr>
              <a:t>Gráfico de boxplots comparativos de la distribución de la serie versus perıodos del año calendario</a:t>
            </a:r>
            <a:endParaRPr sz="1700" b="1">
              <a:latin typeface="Times New Roman"/>
              <a:ea typeface="Times New Roman"/>
              <a:cs typeface="Times New Roman"/>
              <a:sym typeface="Times New Roman"/>
            </a:endParaRPr>
          </a:p>
        </p:txBody>
      </p:sp>
      <p:sp>
        <p:nvSpPr>
          <p:cNvPr id="345" name="Google Shape;345;gcf634a32e9_0_288"/>
          <p:cNvSpPr txBox="1"/>
          <p:nvPr/>
        </p:nvSpPr>
        <p:spPr>
          <a:xfrm>
            <a:off x="312475" y="5050875"/>
            <a:ext cx="11594700" cy="1662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600">
                <a:latin typeface="Comfortaa"/>
                <a:ea typeface="Comfortaa"/>
                <a:cs typeface="Comfortaa"/>
                <a:sym typeface="Comfortaa"/>
              </a:rPr>
              <a:t>en los boxplots comparativos se ve cómo la media (o mediana) de la distribución de la serie según el periodo del año, cambia a lo largo de un año calendario siendo menor en los meses de enero, febrero, abril y diciembre comparados con el resto del año. Tiene un crecimiento de enero a marzo y luego vuelve y baja en abril  para volver a subir en mayo manteniéndose relativamente al mismo nivel en los siguientes meses hasta noviembre, para luego decaer en diciembre y retomar el siguiente año; se confirma que existe un patrón periódico anual con una forma constante en el tiempo.</a:t>
            </a:r>
            <a:endParaRPr sz="1600">
              <a:latin typeface="Comfortaa"/>
              <a:ea typeface="Comfortaa"/>
              <a:cs typeface="Comfortaa"/>
              <a:sym typeface="Comfortaa"/>
            </a:endParaRPr>
          </a:p>
        </p:txBody>
      </p:sp>
      <p:pic>
        <p:nvPicPr>
          <p:cNvPr id="346" name="Google Shape;346;gcf634a32e9_0_288" descr="Borrador_files/figure-pptx/unnamed-chunk-4-1.png"/>
          <p:cNvPicPr preferRelativeResize="0"/>
          <p:nvPr/>
        </p:nvPicPr>
        <p:blipFill rotWithShape="1">
          <a:blip r:embed="rId3">
            <a:alphaModFix/>
          </a:blip>
          <a:srcRect t="16325" r="5580" b="2813"/>
          <a:stretch/>
        </p:blipFill>
        <p:spPr>
          <a:xfrm>
            <a:off x="3155925" y="1179726"/>
            <a:ext cx="5649900" cy="38711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351"/>
        <p:cNvGrpSpPr/>
        <p:nvPr/>
      </p:nvGrpSpPr>
      <p:grpSpPr>
        <a:xfrm>
          <a:off x="0" y="0"/>
          <a:ext cx="0" cy="0"/>
          <a:chOff x="0" y="0"/>
          <a:chExt cx="0" cy="0"/>
        </a:xfrm>
      </p:grpSpPr>
      <p:pic>
        <p:nvPicPr>
          <p:cNvPr id="352" name="Google Shape;352;gcf634a32e9_0_299" descr="Borrador_files/figure-pptx/unnamed-chunk-5-1.png"/>
          <p:cNvPicPr preferRelativeResize="0"/>
          <p:nvPr/>
        </p:nvPicPr>
        <p:blipFill rotWithShape="1">
          <a:blip r:embed="rId3">
            <a:alphaModFix/>
          </a:blip>
          <a:srcRect/>
          <a:stretch/>
        </p:blipFill>
        <p:spPr>
          <a:xfrm>
            <a:off x="802363" y="1201800"/>
            <a:ext cx="4483426" cy="3586750"/>
          </a:xfrm>
          <a:prstGeom prst="rect">
            <a:avLst/>
          </a:prstGeom>
          <a:noFill/>
          <a:ln>
            <a:noFill/>
          </a:ln>
        </p:spPr>
      </p:pic>
      <p:sp>
        <p:nvSpPr>
          <p:cNvPr id="353" name="Google Shape;353;gcf634a32e9_0_299"/>
          <p:cNvSpPr txBox="1"/>
          <p:nvPr/>
        </p:nvSpPr>
        <p:spPr>
          <a:xfrm>
            <a:off x="1544063" y="617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400" b="1">
                <a:latin typeface="Comfortaa"/>
                <a:ea typeface="Comfortaa"/>
                <a:cs typeface="Comfortaa"/>
                <a:sym typeface="Comfortaa"/>
              </a:rPr>
              <a:t>Periodograma</a:t>
            </a:r>
            <a:endParaRPr sz="2400" b="1">
              <a:latin typeface="Comfortaa"/>
              <a:ea typeface="Comfortaa"/>
              <a:cs typeface="Comfortaa"/>
              <a:sym typeface="Comfortaa"/>
            </a:endParaRPr>
          </a:p>
        </p:txBody>
      </p:sp>
      <p:sp>
        <p:nvSpPr>
          <p:cNvPr id="354" name="Google Shape;354;gcf634a32e9_0_299"/>
          <p:cNvSpPr txBox="1"/>
          <p:nvPr/>
        </p:nvSpPr>
        <p:spPr>
          <a:xfrm>
            <a:off x="763175" y="4670275"/>
            <a:ext cx="4561800" cy="1908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600">
                <a:latin typeface="Comfortaa"/>
                <a:ea typeface="Comfortaa"/>
                <a:cs typeface="Comfortaa"/>
                <a:sym typeface="Comfortaa"/>
              </a:rPr>
              <a:t>El periodograma muestra la asociación de la serie con cinco componentes periódicas (valor alto del periodograma en esas frecuencias): en las frecuencias 1/12, 2/12, 3/12, 4/12, 6/12. El periodograma reafirma la existencia de componente estacional.</a:t>
            </a:r>
            <a:endParaRPr sz="1600">
              <a:latin typeface="Comfortaa"/>
              <a:ea typeface="Comfortaa"/>
              <a:cs typeface="Comfortaa"/>
              <a:sym typeface="Comfortaa"/>
            </a:endParaRPr>
          </a:p>
        </p:txBody>
      </p:sp>
      <p:sp>
        <p:nvSpPr>
          <p:cNvPr id="355" name="Google Shape;355;gcf634a32e9_0_299"/>
          <p:cNvSpPr txBox="1"/>
          <p:nvPr/>
        </p:nvSpPr>
        <p:spPr>
          <a:xfrm>
            <a:off x="5364925" y="1172050"/>
            <a:ext cx="6344700" cy="5295000"/>
          </a:xfrm>
          <a:prstGeom prst="rect">
            <a:avLst/>
          </a:prstGeom>
          <a:noFill/>
          <a:ln>
            <a:noFill/>
          </a:ln>
        </p:spPr>
        <p:txBody>
          <a:bodyPr spcFirstLastPara="1" wrap="square" lIns="91425" tIns="91425" rIns="91425" bIns="91425" anchor="t" anchorCtr="0">
            <a:spAutoFit/>
          </a:bodyPr>
          <a:lstStyle/>
          <a:p>
            <a:pPr marL="0" lvl="0" indent="0" algn="just" rtl="0">
              <a:spcBef>
                <a:spcPts val="560"/>
              </a:spcBef>
              <a:spcAft>
                <a:spcPts val="0"/>
              </a:spcAft>
              <a:buNone/>
            </a:pPr>
            <a:endParaRPr sz="1600">
              <a:solidFill>
                <a:schemeClr val="dk1"/>
              </a:solidFill>
              <a:latin typeface="Comfortaa"/>
              <a:ea typeface="Comfortaa"/>
              <a:cs typeface="Comfortaa"/>
              <a:sym typeface="Comfortaa"/>
            </a:endParaRPr>
          </a:p>
          <a:p>
            <a:pPr marL="457200" lvl="0" indent="-330200" algn="just" rtl="0">
              <a:spcBef>
                <a:spcPts val="560"/>
              </a:spcBef>
              <a:spcAft>
                <a:spcPts val="0"/>
              </a:spcAft>
              <a:buClr>
                <a:schemeClr val="dk1"/>
              </a:buClr>
              <a:buSzPts val="1600"/>
              <a:buFont typeface="Comfortaa"/>
              <a:buChar char="-"/>
            </a:pPr>
            <a:r>
              <a:rPr lang="es-ES" sz="1600">
                <a:solidFill>
                  <a:schemeClr val="dk1"/>
                </a:solidFill>
                <a:latin typeface="Comfortaa"/>
                <a:ea typeface="Comfortaa"/>
                <a:cs typeface="Comfortaa"/>
                <a:sym typeface="Comfortaa"/>
              </a:rPr>
              <a:t>Mediante el gráfico de la serie vs el tiempo se ve un patrón que se repite cada año; pues en cada año se observa que en los meses del inicio y del final el índice de producción nominal es bajo y tiene aproximadamente 2 picos de decaimiento en el transcurso del año.</a:t>
            </a:r>
            <a:endParaRPr sz="1600">
              <a:solidFill>
                <a:schemeClr val="dk1"/>
              </a:solidFill>
              <a:latin typeface="Comfortaa"/>
              <a:ea typeface="Comfortaa"/>
              <a:cs typeface="Comfortaa"/>
              <a:sym typeface="Comfortaa"/>
            </a:endParaRPr>
          </a:p>
          <a:p>
            <a:pPr marL="457200" lvl="0" indent="0" algn="just" rtl="0">
              <a:spcBef>
                <a:spcPts val="560"/>
              </a:spcBef>
              <a:spcAft>
                <a:spcPts val="0"/>
              </a:spcAft>
              <a:buNone/>
            </a:pPr>
            <a:endParaRPr sz="1600">
              <a:solidFill>
                <a:schemeClr val="dk1"/>
              </a:solidFill>
              <a:latin typeface="Comfortaa"/>
              <a:ea typeface="Comfortaa"/>
              <a:cs typeface="Comfortaa"/>
              <a:sym typeface="Comfortaa"/>
            </a:endParaRPr>
          </a:p>
          <a:p>
            <a:pPr marL="457200" lvl="0" indent="-330200" algn="just" rtl="0">
              <a:spcBef>
                <a:spcPts val="560"/>
              </a:spcBef>
              <a:spcAft>
                <a:spcPts val="0"/>
              </a:spcAft>
              <a:buClr>
                <a:schemeClr val="dk1"/>
              </a:buClr>
              <a:buSzPts val="1600"/>
              <a:buFont typeface="Comfortaa"/>
              <a:buChar char="-"/>
            </a:pPr>
            <a:r>
              <a:rPr lang="es-ES" sz="1600">
                <a:solidFill>
                  <a:schemeClr val="dk1"/>
                </a:solidFill>
                <a:latin typeface="Comfortaa"/>
                <a:ea typeface="Comfortaa"/>
                <a:cs typeface="Comfortaa"/>
                <a:sym typeface="Comfortaa"/>
              </a:rPr>
              <a:t>Dado que en el gráfico de boxplot al menos una de las medias de los meses cambia respecto al resto de los meses del año calendario,  lo cual tiene incidencia sobre el valor medio de la serie; por eso, se dice que existe la componente estacional.</a:t>
            </a:r>
            <a:endParaRPr sz="1600">
              <a:solidFill>
                <a:schemeClr val="dk1"/>
              </a:solidFill>
              <a:latin typeface="Comfortaa"/>
              <a:ea typeface="Comfortaa"/>
              <a:cs typeface="Comfortaa"/>
              <a:sym typeface="Comfortaa"/>
            </a:endParaRPr>
          </a:p>
          <a:p>
            <a:pPr marL="0" lvl="0" indent="0" algn="just" rtl="0">
              <a:spcBef>
                <a:spcPts val="560"/>
              </a:spcBef>
              <a:spcAft>
                <a:spcPts val="0"/>
              </a:spcAft>
              <a:buNone/>
            </a:pPr>
            <a:endParaRPr sz="1600">
              <a:solidFill>
                <a:schemeClr val="dk1"/>
              </a:solidFill>
              <a:latin typeface="Comfortaa"/>
              <a:ea typeface="Comfortaa"/>
              <a:cs typeface="Comfortaa"/>
              <a:sym typeface="Comfortaa"/>
            </a:endParaRPr>
          </a:p>
          <a:p>
            <a:pPr marL="457200" lvl="0" indent="-330200" algn="just" rtl="0">
              <a:spcBef>
                <a:spcPts val="560"/>
              </a:spcBef>
              <a:spcAft>
                <a:spcPts val="0"/>
              </a:spcAft>
              <a:buClr>
                <a:schemeClr val="dk1"/>
              </a:buClr>
              <a:buSzPts val="1600"/>
              <a:buFont typeface="Comfortaa"/>
              <a:buChar char="-"/>
            </a:pPr>
            <a:r>
              <a:rPr lang="es-ES" sz="1600">
                <a:solidFill>
                  <a:schemeClr val="dk1"/>
                </a:solidFill>
                <a:latin typeface="Comfortaa"/>
                <a:ea typeface="Comfortaa"/>
                <a:cs typeface="Comfortaa"/>
                <a:sym typeface="Comfortaa"/>
              </a:rPr>
              <a:t>Mediante el periodograma se resalta que hay una asociación de la serie con fenómenos periódicos, indicando la existencia de una componente estacional.</a:t>
            </a:r>
            <a:endParaRPr sz="1600">
              <a:solidFill>
                <a:schemeClr val="dk1"/>
              </a:solidFill>
              <a:latin typeface="Comfortaa"/>
              <a:ea typeface="Comfortaa"/>
              <a:cs typeface="Comfortaa"/>
              <a:sym typeface="Comfortaa"/>
            </a:endParaRPr>
          </a:p>
          <a:p>
            <a:pPr marL="0" lvl="0" indent="0" algn="just" rtl="0">
              <a:spcBef>
                <a:spcPts val="560"/>
              </a:spcBef>
              <a:spcAft>
                <a:spcPts val="0"/>
              </a:spcAft>
              <a:buNone/>
            </a:pPr>
            <a:endParaRPr sz="1600">
              <a:solidFill>
                <a:schemeClr val="dk1"/>
              </a:solidFill>
              <a:latin typeface="Comfortaa"/>
              <a:ea typeface="Comfortaa"/>
              <a:cs typeface="Comfortaa"/>
              <a:sym typeface="Comfortaa"/>
            </a:endParaRPr>
          </a:p>
        </p:txBody>
      </p:sp>
      <p:sp>
        <p:nvSpPr>
          <p:cNvPr id="356" name="Google Shape;356;gcf634a32e9_0_299"/>
          <p:cNvSpPr txBox="1"/>
          <p:nvPr/>
        </p:nvSpPr>
        <p:spPr>
          <a:xfrm>
            <a:off x="5037825" y="340750"/>
            <a:ext cx="6804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100" b="1">
                <a:latin typeface="Comfortaa"/>
                <a:ea typeface="Comfortaa"/>
                <a:cs typeface="Comfortaa"/>
                <a:sym typeface="Comfortaa"/>
              </a:rPr>
              <a:t>Por qué existe componente estacional y si su forma es constante o no en el tiempo</a:t>
            </a:r>
            <a:endParaRPr sz="2100" b="1">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361"/>
        <p:cNvGrpSpPr/>
        <p:nvPr/>
      </p:nvGrpSpPr>
      <p:grpSpPr>
        <a:xfrm>
          <a:off x="0" y="0"/>
          <a:ext cx="0" cy="0"/>
          <a:chOff x="0" y="0"/>
          <a:chExt cx="0" cy="0"/>
        </a:xfrm>
      </p:grpSpPr>
      <p:sp>
        <p:nvSpPr>
          <p:cNvPr id="362" name="Google Shape;362;gcf634a32e9_0_316"/>
          <p:cNvSpPr txBox="1"/>
          <p:nvPr/>
        </p:nvSpPr>
        <p:spPr>
          <a:xfrm>
            <a:off x="806325" y="363450"/>
            <a:ext cx="4326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Es la estacionalidad constante </a:t>
            </a:r>
            <a:endParaRPr sz="1700" b="1">
              <a:latin typeface="Comfortaa"/>
              <a:ea typeface="Comfortaa"/>
              <a:cs typeface="Comfortaa"/>
              <a:sym typeface="Comfortaa"/>
            </a:endParaRPr>
          </a:p>
          <a:p>
            <a:pPr marL="0" lvl="0" indent="0" algn="ctr" rtl="0">
              <a:spcBef>
                <a:spcPts val="0"/>
              </a:spcBef>
              <a:spcAft>
                <a:spcPts val="0"/>
              </a:spcAft>
              <a:buNone/>
            </a:pPr>
            <a:r>
              <a:rPr lang="es-ES" sz="1700" b="1">
                <a:latin typeface="Comfortaa"/>
                <a:ea typeface="Comfortaa"/>
                <a:cs typeface="Comfortaa"/>
                <a:sym typeface="Comfortaa"/>
              </a:rPr>
              <a:t>o no en el tiempo:</a:t>
            </a:r>
            <a:endParaRPr sz="1700" b="1">
              <a:latin typeface="Comfortaa"/>
              <a:ea typeface="Comfortaa"/>
              <a:cs typeface="Comfortaa"/>
              <a:sym typeface="Comfortaa"/>
            </a:endParaRPr>
          </a:p>
        </p:txBody>
      </p:sp>
      <p:sp>
        <p:nvSpPr>
          <p:cNvPr id="363" name="Google Shape;363;gcf634a32e9_0_316"/>
          <p:cNvSpPr txBox="1"/>
          <p:nvPr/>
        </p:nvSpPr>
        <p:spPr>
          <a:xfrm>
            <a:off x="723900" y="5021425"/>
            <a:ext cx="4826100" cy="1585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300">
                <a:highlight>
                  <a:srgbClr val="FFFFFF"/>
                </a:highlight>
                <a:latin typeface="Comfortaa"/>
                <a:ea typeface="Comfortaa"/>
                <a:cs typeface="Comfortaa"/>
                <a:sym typeface="Comfortaa"/>
              </a:rPr>
              <a:t>Las gráficas anteriores muestran la serie dividida en periodos de 5 años, para observar si la estacionalidad cambia a través del tiempo, se puede notar que en todos los tramos tiene una forma similar, que realmente lo que cambia es el nivel, por lo tanto se considera la componente estacional como constante en el tiempo.</a:t>
            </a:r>
            <a:endParaRPr sz="700">
              <a:highlight>
                <a:srgbClr val="FFFFFF"/>
              </a:highlight>
              <a:latin typeface="Comfortaa"/>
              <a:ea typeface="Comfortaa"/>
              <a:cs typeface="Comfortaa"/>
              <a:sym typeface="Comfortaa"/>
            </a:endParaRPr>
          </a:p>
        </p:txBody>
      </p:sp>
      <p:sp>
        <p:nvSpPr>
          <p:cNvPr id="364" name="Google Shape;364;gcf634a32e9_0_316"/>
          <p:cNvSpPr txBox="1"/>
          <p:nvPr/>
        </p:nvSpPr>
        <p:spPr>
          <a:xfrm>
            <a:off x="6225275" y="1357000"/>
            <a:ext cx="5334000" cy="1339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500">
                <a:latin typeface="Comfortaa"/>
                <a:ea typeface="Comfortaa"/>
                <a:cs typeface="Comfortaa"/>
                <a:sym typeface="Comfortaa"/>
              </a:rPr>
              <a:t>-  La tendencia de la serie es global ya que se puede ajustar una curva suave creciente en todos los tiempos de la serie, También se puede ajustar modelos locales para comparar los ajustes y pronósticos respecto a la ajuste global.</a:t>
            </a:r>
            <a:endParaRPr sz="1500">
              <a:latin typeface="Comfortaa"/>
              <a:ea typeface="Comfortaa"/>
              <a:cs typeface="Comfortaa"/>
              <a:sym typeface="Comfortaa"/>
            </a:endParaRPr>
          </a:p>
        </p:txBody>
      </p:sp>
      <p:sp>
        <p:nvSpPr>
          <p:cNvPr id="365" name="Google Shape;365;gcf634a32e9_0_316"/>
          <p:cNvSpPr txBox="1"/>
          <p:nvPr/>
        </p:nvSpPr>
        <p:spPr>
          <a:xfrm>
            <a:off x="5132325" y="426125"/>
            <a:ext cx="6804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La tendencia se puede ajustar </a:t>
            </a:r>
            <a:endParaRPr sz="1700" b="1">
              <a:latin typeface="Comfortaa"/>
              <a:ea typeface="Comfortaa"/>
              <a:cs typeface="Comfortaa"/>
              <a:sym typeface="Comfortaa"/>
            </a:endParaRPr>
          </a:p>
          <a:p>
            <a:pPr marL="0" lvl="0" indent="0" algn="ctr" rtl="0">
              <a:spcBef>
                <a:spcPts val="0"/>
              </a:spcBef>
              <a:spcAft>
                <a:spcPts val="0"/>
              </a:spcAft>
              <a:buNone/>
            </a:pPr>
            <a:r>
              <a:rPr lang="es-ES" sz="1700" b="1">
                <a:latin typeface="Comfortaa"/>
                <a:ea typeface="Comfortaa"/>
                <a:cs typeface="Comfortaa"/>
                <a:sym typeface="Comfortaa"/>
              </a:rPr>
              <a:t>globalmente o si es local.</a:t>
            </a:r>
            <a:endParaRPr sz="1700" b="1">
              <a:latin typeface="Comfortaa"/>
              <a:ea typeface="Comfortaa"/>
              <a:cs typeface="Comfortaa"/>
              <a:sym typeface="Comfortaa"/>
            </a:endParaRPr>
          </a:p>
        </p:txBody>
      </p:sp>
      <p:sp>
        <p:nvSpPr>
          <p:cNvPr id="366" name="Google Shape;366;gcf634a32e9_0_316"/>
          <p:cNvSpPr txBox="1"/>
          <p:nvPr/>
        </p:nvSpPr>
        <p:spPr>
          <a:xfrm>
            <a:off x="5257325" y="2992913"/>
            <a:ext cx="6804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Identificación de posibles ciclos </a:t>
            </a:r>
            <a:endParaRPr sz="1700" b="1">
              <a:latin typeface="Comfortaa"/>
              <a:ea typeface="Comfortaa"/>
              <a:cs typeface="Comfortaa"/>
              <a:sym typeface="Comfortaa"/>
            </a:endParaRPr>
          </a:p>
          <a:p>
            <a:pPr marL="0" lvl="0" indent="0" algn="ctr" rtl="0">
              <a:spcBef>
                <a:spcPts val="0"/>
              </a:spcBef>
              <a:spcAft>
                <a:spcPts val="0"/>
              </a:spcAft>
              <a:buNone/>
            </a:pPr>
            <a:r>
              <a:rPr lang="es-ES" sz="1700" b="1">
                <a:latin typeface="Comfortaa"/>
                <a:ea typeface="Comfortaa"/>
                <a:cs typeface="Comfortaa"/>
                <a:sym typeface="Comfortaa"/>
              </a:rPr>
              <a:t>y cambios estructurales.</a:t>
            </a:r>
            <a:endParaRPr sz="1700" b="1">
              <a:latin typeface="Comfortaa"/>
              <a:ea typeface="Comfortaa"/>
              <a:cs typeface="Comfortaa"/>
              <a:sym typeface="Comfortaa"/>
            </a:endParaRPr>
          </a:p>
        </p:txBody>
      </p:sp>
      <p:sp>
        <p:nvSpPr>
          <p:cNvPr id="367" name="Google Shape;367;gcf634a32e9_0_316"/>
          <p:cNvSpPr txBox="1"/>
          <p:nvPr/>
        </p:nvSpPr>
        <p:spPr>
          <a:xfrm>
            <a:off x="5759675" y="3700925"/>
            <a:ext cx="5799600" cy="31863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Hay presencia de ciclos en la serie a través del tiempo ya que al aplicar la descomposición aditiva y obtener la tendencia, no se observa una curva suave que describa la tendencia de la serie.</a:t>
            </a:r>
            <a:endParaRPr sz="1500">
              <a:latin typeface="Comfortaa"/>
              <a:ea typeface="Comfortaa"/>
              <a:cs typeface="Comfortaa"/>
              <a:sym typeface="Comfortaa"/>
            </a:endParaRPr>
          </a:p>
          <a:p>
            <a:pPr marL="457200" lvl="0" indent="0" algn="just" rtl="0">
              <a:spcBef>
                <a:spcPts val="0"/>
              </a:spcBef>
              <a:spcAft>
                <a:spcPts val="0"/>
              </a:spcAft>
              <a:buNone/>
            </a:pPr>
            <a:endParaRPr sz="1500">
              <a:latin typeface="Comfortaa"/>
              <a:ea typeface="Comfortaa"/>
              <a:cs typeface="Comfortaa"/>
              <a:sym typeface="Comfortaa"/>
            </a:endParaRPr>
          </a:p>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Hay aproximadamente entre 4 y 5 ciclos en la serie a través del tiempo (montañas).</a:t>
            </a:r>
            <a:endParaRPr sz="1500">
              <a:latin typeface="Comfortaa"/>
              <a:ea typeface="Comfortaa"/>
              <a:cs typeface="Comfortaa"/>
              <a:sym typeface="Comfortaa"/>
            </a:endParaRPr>
          </a:p>
          <a:p>
            <a:pPr marL="457200" lvl="0" indent="0" algn="just" rtl="0">
              <a:spcBef>
                <a:spcPts val="0"/>
              </a:spcBef>
              <a:spcAft>
                <a:spcPts val="0"/>
              </a:spcAft>
              <a:buNone/>
            </a:pPr>
            <a:endParaRPr sz="1500">
              <a:latin typeface="Comfortaa"/>
              <a:ea typeface="Comfortaa"/>
              <a:cs typeface="Comfortaa"/>
              <a:sym typeface="Comfortaa"/>
            </a:endParaRPr>
          </a:p>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Parece haber un posible cambio estructural en la serie en el 2015 ya que el nivel de la serie cambia un poco a partir de ese año.</a:t>
            </a:r>
            <a:endParaRPr sz="150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1500">
              <a:latin typeface="Comfortaa"/>
              <a:ea typeface="Comfortaa"/>
              <a:cs typeface="Comfortaa"/>
              <a:sym typeface="Comfortaa"/>
            </a:endParaRPr>
          </a:p>
          <a:p>
            <a:pPr marL="0" lvl="0" indent="0" algn="just" rtl="0">
              <a:spcBef>
                <a:spcPts val="0"/>
              </a:spcBef>
              <a:spcAft>
                <a:spcPts val="0"/>
              </a:spcAft>
              <a:buNone/>
            </a:pPr>
            <a:endParaRPr sz="1500">
              <a:latin typeface="Comfortaa"/>
              <a:ea typeface="Comfortaa"/>
              <a:cs typeface="Comfortaa"/>
              <a:sym typeface="Comfortaa"/>
            </a:endParaRPr>
          </a:p>
        </p:txBody>
      </p:sp>
      <p:pic>
        <p:nvPicPr>
          <p:cNvPr id="368" name="Google Shape;368;gcf634a32e9_0_316"/>
          <p:cNvPicPr preferRelativeResize="0"/>
          <p:nvPr/>
        </p:nvPicPr>
        <p:blipFill>
          <a:blip r:embed="rId3">
            <a:alphaModFix/>
          </a:blip>
          <a:stretch>
            <a:fillRect/>
          </a:stretch>
        </p:blipFill>
        <p:spPr>
          <a:xfrm>
            <a:off x="1041725" y="1071450"/>
            <a:ext cx="4355304" cy="3949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374" name="Google Shape;374;gcf634a32e9_2_568" descr="Esta imagen es de un hombre visto desde atrás. "/>
          <p:cNvGrpSpPr/>
          <p:nvPr/>
        </p:nvGrpSpPr>
        <p:grpSpPr>
          <a:xfrm flipH="1">
            <a:off x="7985809" y="1677310"/>
            <a:ext cx="3243669" cy="3405473"/>
            <a:chOff x="4832350" y="3127375"/>
            <a:chExt cx="2668588" cy="2679787"/>
          </a:xfrm>
        </p:grpSpPr>
        <p:sp>
          <p:nvSpPr>
            <p:cNvPr id="375" name="Google Shape;375;gcf634a32e9_2_568"/>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76" name="Google Shape;376;gcf634a32e9_2_568"/>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77" name="Google Shape;377;gcf634a32e9_2_568"/>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78" name="Google Shape;378;gcf634a32e9_2_568"/>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79" name="Google Shape;379;gcf634a32e9_2_568"/>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0" name="Google Shape;380;gcf634a32e9_2_568"/>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1" name="Google Shape;381;gcf634a32e9_2_568"/>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2" name="Google Shape;382;gcf634a32e9_2_568"/>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3" name="Google Shape;383;gcf634a32e9_2_568"/>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4" name="Google Shape;384;gcf634a32e9_2_568"/>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5" name="Google Shape;385;gcf634a32e9_2_568"/>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6" name="Google Shape;386;gcf634a32e9_2_568"/>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7" name="Google Shape;387;gcf634a32e9_2_568"/>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8" name="Google Shape;388;gcf634a32e9_2_568"/>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89" name="Google Shape;389;gcf634a32e9_2_568"/>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0" name="Google Shape;390;gcf634a32e9_2_568"/>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1" name="Google Shape;391;gcf634a32e9_2_568"/>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2" name="Google Shape;392;gcf634a32e9_2_568"/>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3" name="Google Shape;393;gcf634a32e9_2_568"/>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4" name="Google Shape;394;gcf634a32e9_2_568"/>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95" name="Google Shape;395;gcf634a32e9_2_568"/>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396" name="Google Shape;396;gcf634a32e9_2_568"/>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397" name="Google Shape;397;gcf634a32e9_2_568"/>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398" name="Google Shape;398;gcf634a32e9_2_568"/>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399" name="Google Shape;399;gcf634a32e9_2_568"/>
          <p:cNvSpPr txBox="1"/>
          <p:nvPr/>
        </p:nvSpPr>
        <p:spPr>
          <a:xfrm>
            <a:off x="1100350" y="1945463"/>
            <a:ext cx="8031600" cy="58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3 - MODELOS PROPUESTOS</a:t>
            </a:r>
            <a:endParaRPr sz="3800" b="1">
              <a:latin typeface="Comfortaa"/>
              <a:ea typeface="Comfortaa"/>
              <a:cs typeface="Comfortaa"/>
              <a:sym typeface="Comfortaa"/>
            </a:endParaRPr>
          </a:p>
        </p:txBody>
      </p:sp>
      <p:sp>
        <p:nvSpPr>
          <p:cNvPr id="400" name="Google Shape;400;gcf634a32e9_2_568"/>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401" name="Google Shape;401;gcf634a32e9_2_568"/>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402" name="Google Shape;402;gcf634a32e9_2_568"/>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403" name="Google Shape;403;gcf634a32e9_2_568"/>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404" name="Google Shape;404;gcf634a32e9_2_568"/>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 name="Google Shape;405;gcf634a32e9_2_568"/>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 name="Google Shape;406;gcf634a32e9_2_568"/>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 name="Google Shape;407;gcf634a32e9_2_568"/>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 name="Google Shape;408;gcf634a32e9_2_568"/>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 name="Google Shape;409;gcf634a32e9_2_568"/>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 name="Google Shape;410;gcf634a32e9_2_568"/>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11" name="Google Shape;411;gcf634a32e9_2_568"/>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412" name="Google Shape;412;gcf634a32e9_2_568"/>
          <p:cNvSpPr/>
          <p:nvPr/>
        </p:nvSpPr>
        <p:spPr>
          <a:xfrm>
            <a:off x="476575" y="2058975"/>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417"/>
        <p:cNvGrpSpPr/>
        <p:nvPr/>
      </p:nvGrpSpPr>
      <p:grpSpPr>
        <a:xfrm>
          <a:off x="0" y="0"/>
          <a:ext cx="0" cy="0"/>
          <a:chOff x="0" y="0"/>
          <a:chExt cx="0" cy="0"/>
        </a:xfrm>
      </p:grpSpPr>
      <p:sp>
        <p:nvSpPr>
          <p:cNvPr id="418" name="Google Shape;418;gcf634a32e9_2_9"/>
          <p:cNvSpPr txBox="1"/>
          <p:nvPr/>
        </p:nvSpPr>
        <p:spPr>
          <a:xfrm>
            <a:off x="221600" y="412075"/>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MODELOS PROPUESTOS</a:t>
            </a:r>
            <a:endParaRPr sz="3000" b="1">
              <a:latin typeface="Comfortaa"/>
              <a:ea typeface="Comfortaa"/>
              <a:cs typeface="Comfortaa"/>
              <a:sym typeface="Comfortaa"/>
            </a:endParaRPr>
          </a:p>
        </p:txBody>
      </p:sp>
      <p:cxnSp>
        <p:nvCxnSpPr>
          <p:cNvPr id="419" name="Google Shape;419;gcf634a32e9_2_9"/>
          <p:cNvCxnSpPr/>
          <p:nvPr/>
        </p:nvCxnSpPr>
        <p:spPr>
          <a:xfrm rot="10800000" flipH="1">
            <a:off x="526650" y="977125"/>
            <a:ext cx="11138700" cy="22800"/>
          </a:xfrm>
          <a:prstGeom prst="straightConnector1">
            <a:avLst/>
          </a:prstGeom>
          <a:noFill/>
          <a:ln w="19050" cap="flat" cmpd="sng">
            <a:solidFill>
              <a:srgbClr val="002060"/>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420" name="Google Shape;420;gcf634a32e9_2_9"/>
              <p:cNvSpPr txBox="1"/>
              <p:nvPr/>
            </p:nvSpPr>
            <p:spPr>
              <a:xfrm>
                <a:off x="341150" y="1103275"/>
                <a:ext cx="11478600" cy="2021549"/>
              </a:xfrm>
              <a:prstGeom prst="rect">
                <a:avLst/>
              </a:prstGeom>
              <a:noFill/>
              <a:ln>
                <a:noFill/>
              </a:ln>
            </p:spPr>
            <p:txBody>
              <a:bodyPr spcFirstLastPara="1" wrap="square" lIns="91425" tIns="91425" rIns="91425" bIns="91425" anchor="t" anchorCtr="0">
                <a:spAutoFit/>
              </a:bodyPr>
              <a:lstStyle/>
              <a:p>
                <a:pPr lvl="0" algn="just">
                  <a:lnSpc>
                    <a:spcPct val="115000"/>
                  </a:lnSpc>
                  <a:spcBef>
                    <a:spcPts val="1200"/>
                  </a:spcBef>
                  <a:spcAft>
                    <a:spcPts val="1200"/>
                  </a:spcAft>
                </a:pPr>
                <a:r>
                  <a:rPr lang="es-ES" sz="1500" dirty="0">
                    <a:solidFill>
                      <a:schemeClr val="dk1"/>
                    </a:solidFill>
                    <a:latin typeface="Comfortaa"/>
                    <a:ea typeface="Comfortaa"/>
                    <a:cs typeface="Comfortaa"/>
                    <a:sym typeface="Comfortaa"/>
                  </a:rPr>
                  <a:t>Por el análisis descriptivo; para, los modelos globales la tendencia puede ser ajustada por un polinomio de grado </a:t>
                </a:r>
                <a14:m>
                  <m:oMath xmlns:m="http://schemas.openxmlformats.org/officeDocument/2006/math">
                    <m:r>
                      <a:rPr lang="es-CO" sz="2000" kern="1200">
                        <a:solidFill>
                          <a:prstClr val="black"/>
                        </a:solidFill>
                        <a:latin typeface="Cambria Math" panose="02040503050406030204" pitchFamily="18" charset="0"/>
                        <a:ea typeface="+mn-ea"/>
                        <a:cs typeface="+mn-cs"/>
                      </a:rPr>
                      <m:t>𝑝</m:t>
                    </m:r>
                    <m:r>
                      <a:rPr lang="es-CO" sz="2000" kern="1200">
                        <a:solidFill>
                          <a:prstClr val="black"/>
                        </a:solidFill>
                        <a:latin typeface="Cambria Math" panose="02040503050406030204" pitchFamily="18" charset="0"/>
                        <a:ea typeface="+mn-ea"/>
                        <a:cs typeface="+mn-cs"/>
                      </a:rPr>
                      <m:t>=</m:t>
                    </m:r>
                    <m:r>
                      <a:rPr lang="es-CO" sz="2000" kern="1200">
                        <a:solidFill>
                          <a:prstClr val="black"/>
                        </a:solidFill>
                        <a:latin typeface="Cambria Math" panose="02040503050406030204" pitchFamily="18" charset="0"/>
                        <a:ea typeface="+mn-ea"/>
                        <a:cs typeface="+mn-cs"/>
                      </a:rPr>
                      <m:t>2</m:t>
                    </m:r>
                    <m:r>
                      <a:rPr lang="es-CO" sz="2000" kern="1200">
                        <a:solidFill>
                          <a:prstClr val="black"/>
                        </a:solidFill>
                        <a:latin typeface="Cambria Math" panose="02040503050406030204" pitchFamily="18" charset="0"/>
                        <a:ea typeface="+mn-ea"/>
                        <a:cs typeface="+mn-cs"/>
                      </a:rPr>
                      <m:t>,</m:t>
                    </m:r>
                    <m:r>
                      <a:rPr lang="es-CO" sz="2000" kern="1200">
                        <a:solidFill>
                          <a:prstClr val="black"/>
                        </a:solidFill>
                        <a:latin typeface="Cambria Math" panose="02040503050406030204" pitchFamily="18" charset="0"/>
                        <a:ea typeface="+mn-ea"/>
                        <a:cs typeface="+mn-cs"/>
                      </a:rPr>
                      <m:t>3</m:t>
                    </m:r>
                    <m:r>
                      <a:rPr lang="es-CO" sz="2000" i="1" kern="1200">
                        <a:solidFill>
                          <a:prstClr val="black"/>
                        </a:solidFill>
                        <a:latin typeface="Cambria Math" panose="02040503050406030204" pitchFamily="18" charset="0"/>
                        <a:ea typeface="+mn-ea"/>
                        <a:cs typeface="+mn-cs"/>
                      </a:rPr>
                      <m:t> </m:t>
                    </m:r>
                  </m:oMath>
                </a14:m>
                <a:r>
                  <a:rPr lang="es-ES" sz="1500" dirty="0">
                    <a:solidFill>
                      <a:schemeClr val="dk1"/>
                    </a:solidFill>
                    <a:latin typeface="Comfortaa"/>
                    <a:ea typeface="Comfortaa"/>
                    <a:cs typeface="Comfortaa"/>
                    <a:sym typeface="Comfortaa"/>
                  </a:rPr>
                  <a:t>y la componente estacional puede representarse como un factor y por tanto usar  variables indicadoras. Se proponen modelos de regresión, donde t es el índice de tiempo y </a:t>
                </a:r>
                <a14:m>
                  <m:oMath xmlns:m="http://schemas.openxmlformats.org/officeDocument/2006/math">
                    <m:sSub>
                      <m:sSubPr>
                        <m:ctrlPr>
                          <a:rPr kumimoji="0" lang="ar-A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𝐼</m:t>
                        </m:r>
                      </m:e>
                      <m: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sz="1500" dirty="0">
                    <a:solidFill>
                      <a:schemeClr val="dk1"/>
                    </a:solidFill>
                    <a:latin typeface="Comfortaa"/>
                    <a:ea typeface="Comfortaa"/>
                    <a:cs typeface="Comfortaa"/>
                    <a:sym typeface="Comfortaa"/>
                  </a:rPr>
                  <a:t>es la indicadora del mes i en el tiempo t. </a:t>
                </a:r>
                <a:r>
                  <a:rPr lang="es-ES" sz="1550" dirty="0">
                    <a:solidFill>
                      <a:schemeClr val="dk1"/>
                    </a:solidFill>
                    <a:latin typeface="Comfortaa"/>
                    <a:ea typeface="Comfortaa"/>
                    <a:cs typeface="Comfortaa"/>
                    <a:sym typeface="Comfortaa"/>
                  </a:rPr>
                  <a:t>Por otro lado, asumiendo que las componentes estructurales, es decir la tendencia y la estacionalidad de la serie, pueden cambiar en el tiempo, se proponen modelos locales. </a:t>
                </a:r>
                <a:r>
                  <a:rPr lang="es-ES" sz="1500" b="1" dirty="0">
                    <a:solidFill>
                      <a:schemeClr val="dk1"/>
                    </a:solidFill>
                    <a:latin typeface="Comfortaa"/>
                    <a:ea typeface="Comfortaa"/>
                    <a:cs typeface="Comfortaa"/>
                    <a:sym typeface="Comfortaa"/>
                  </a:rPr>
                  <a:t> </a:t>
                </a:r>
                <a:endParaRPr sz="1800" dirty="0">
                  <a:solidFill>
                    <a:schemeClr val="dk1"/>
                  </a:solidFill>
                  <a:latin typeface="Comfortaa"/>
                  <a:ea typeface="Comfortaa"/>
                  <a:cs typeface="Comfortaa"/>
                  <a:sym typeface="Comfortaa"/>
                </a:endParaRPr>
              </a:p>
            </p:txBody>
          </p:sp>
        </mc:Choice>
        <mc:Fallback xmlns="">
          <p:sp>
            <p:nvSpPr>
              <p:cNvPr id="420" name="Google Shape;420;gcf634a32e9_2_9"/>
              <p:cNvSpPr txBox="1">
                <a:spLocks noRot="1" noChangeAspect="1" noMove="1" noResize="1" noEditPoints="1" noAdjustHandles="1" noChangeArrowheads="1" noChangeShapeType="1" noTextEdit="1"/>
              </p:cNvSpPr>
              <p:nvPr/>
            </p:nvSpPr>
            <p:spPr>
              <a:xfrm>
                <a:off x="341150" y="1103275"/>
                <a:ext cx="11478600" cy="2021549"/>
              </a:xfrm>
              <a:prstGeom prst="rect">
                <a:avLst/>
              </a:prstGeom>
              <a:blipFill>
                <a:blip r:embed="rId3"/>
                <a:stretch>
                  <a:fillRect l="-266" r="-212"/>
                </a:stretch>
              </a:blipFill>
              <a:ln>
                <a:noFill/>
              </a:ln>
            </p:spPr>
            <p:txBody>
              <a:bodyPr/>
              <a:lstStyle/>
              <a:p>
                <a:r>
                  <a:rPr lang="fr-FR">
                    <a:noFill/>
                  </a:rPr>
                  <a:t> </a:t>
                </a:r>
              </a:p>
            </p:txBody>
          </p:sp>
        </mc:Fallback>
      </mc:AlternateContent>
      <p:pic>
        <p:nvPicPr>
          <p:cNvPr id="421" name="Google Shape;421;gcf634a32e9_2_9"/>
          <p:cNvPicPr preferRelativeResize="0"/>
          <p:nvPr/>
        </p:nvPicPr>
        <p:blipFill>
          <a:blip r:embed="rId4">
            <a:alphaModFix/>
          </a:blip>
          <a:stretch>
            <a:fillRect/>
          </a:stretch>
        </p:blipFill>
        <p:spPr>
          <a:xfrm>
            <a:off x="1238250" y="2956255"/>
            <a:ext cx="9715500" cy="338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gcf634a32e9_2_611" descr="Esta imagen es de un hombre visto desde atrás. "/>
          <p:cNvGrpSpPr/>
          <p:nvPr/>
        </p:nvGrpSpPr>
        <p:grpSpPr>
          <a:xfrm flipH="1">
            <a:off x="7985809" y="1677310"/>
            <a:ext cx="3243669" cy="3405473"/>
            <a:chOff x="4832350" y="3127375"/>
            <a:chExt cx="2668588" cy="2679787"/>
          </a:xfrm>
        </p:grpSpPr>
        <p:sp>
          <p:nvSpPr>
            <p:cNvPr id="428" name="Google Shape;428;gcf634a32e9_2_611"/>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29" name="Google Shape;429;gcf634a32e9_2_611"/>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0" name="Google Shape;430;gcf634a32e9_2_611"/>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1" name="Google Shape;431;gcf634a32e9_2_611"/>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2" name="Google Shape;432;gcf634a32e9_2_611"/>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3" name="Google Shape;433;gcf634a32e9_2_611"/>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4" name="Google Shape;434;gcf634a32e9_2_611"/>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5" name="Google Shape;435;gcf634a32e9_2_611"/>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6" name="Google Shape;436;gcf634a32e9_2_611"/>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7" name="Google Shape;437;gcf634a32e9_2_611"/>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8" name="Google Shape;438;gcf634a32e9_2_611"/>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39" name="Google Shape;439;gcf634a32e9_2_611"/>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0" name="Google Shape;440;gcf634a32e9_2_611"/>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1" name="Google Shape;441;gcf634a32e9_2_611"/>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2" name="Google Shape;442;gcf634a32e9_2_611"/>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3" name="Google Shape;443;gcf634a32e9_2_611"/>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4" name="Google Shape;444;gcf634a32e9_2_611"/>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5" name="Google Shape;445;gcf634a32e9_2_611"/>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6" name="Google Shape;446;gcf634a32e9_2_611"/>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7" name="Google Shape;447;gcf634a32e9_2_611"/>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448" name="Google Shape;448;gcf634a32e9_2_611"/>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449" name="Google Shape;449;gcf634a32e9_2_611"/>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450" name="Google Shape;450;gcf634a32e9_2_611"/>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451" name="Google Shape;451;gcf634a32e9_2_611"/>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452" name="Google Shape;452;gcf634a32e9_2_611"/>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453" name="Google Shape;453;gcf634a32e9_2_611"/>
          <p:cNvSpPr txBox="1"/>
          <p:nvPr/>
        </p:nvSpPr>
        <p:spPr>
          <a:xfrm>
            <a:off x="1123525" y="2606100"/>
            <a:ext cx="7924200" cy="58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4 - AJUSTE DE LOS MODELOS</a:t>
            </a:r>
            <a:endParaRPr sz="3800" b="1">
              <a:latin typeface="Comfortaa"/>
              <a:ea typeface="Comfortaa"/>
              <a:cs typeface="Comfortaa"/>
              <a:sym typeface="Comfortaa"/>
            </a:endParaRPr>
          </a:p>
        </p:txBody>
      </p:sp>
      <p:sp>
        <p:nvSpPr>
          <p:cNvPr id="454" name="Google Shape;454;gcf634a32e9_2_611"/>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455" name="Google Shape;455;gcf634a32e9_2_611"/>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456" name="Google Shape;456;gcf634a32e9_2_611"/>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457" name="Google Shape;457;gcf634a32e9_2_611"/>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 name="Google Shape;458;gcf634a32e9_2_611"/>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 name="Google Shape;459;gcf634a32e9_2_611"/>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 name="Google Shape;460;gcf634a32e9_2_611"/>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 name="Google Shape;461;gcf634a32e9_2_611"/>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 name="Google Shape;462;gcf634a32e9_2_611"/>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 name="Google Shape;463;gcf634a32e9_2_611"/>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64" name="Google Shape;464;gcf634a32e9_2_611"/>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465" name="Google Shape;465;gcf634a32e9_2_611"/>
          <p:cNvSpPr/>
          <p:nvPr/>
        </p:nvSpPr>
        <p:spPr>
          <a:xfrm>
            <a:off x="502050" y="2749600"/>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470"/>
        <p:cNvGrpSpPr/>
        <p:nvPr/>
      </p:nvGrpSpPr>
      <p:grpSpPr>
        <a:xfrm>
          <a:off x="0" y="0"/>
          <a:ext cx="0" cy="0"/>
          <a:chOff x="0" y="0"/>
          <a:chExt cx="0" cy="0"/>
        </a:xfrm>
      </p:grpSpPr>
      <p:sp>
        <p:nvSpPr>
          <p:cNvPr id="471" name="Google Shape;471;gcf634a32e9_2_453"/>
          <p:cNvSpPr txBox="1"/>
          <p:nvPr/>
        </p:nvSpPr>
        <p:spPr>
          <a:xfrm>
            <a:off x="237150" y="3327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AJUSTE DE LOS MODELOS</a:t>
            </a:r>
            <a:endParaRPr sz="3000" b="1">
              <a:latin typeface="Comfortaa"/>
              <a:ea typeface="Comfortaa"/>
              <a:cs typeface="Comfortaa"/>
              <a:sym typeface="Comfortaa"/>
            </a:endParaRPr>
          </a:p>
        </p:txBody>
      </p:sp>
      <p:cxnSp>
        <p:nvCxnSpPr>
          <p:cNvPr id="472" name="Google Shape;472;gcf634a32e9_2_453"/>
          <p:cNvCxnSpPr/>
          <p:nvPr/>
        </p:nvCxnSpPr>
        <p:spPr>
          <a:xfrm rot="10800000" flipH="1">
            <a:off x="469900" y="771600"/>
            <a:ext cx="11138700" cy="22800"/>
          </a:xfrm>
          <a:prstGeom prst="straightConnector1">
            <a:avLst/>
          </a:prstGeom>
          <a:noFill/>
          <a:ln w="19050" cap="flat" cmpd="sng">
            <a:solidFill>
              <a:srgbClr val="002060"/>
            </a:solidFill>
            <a:prstDash val="solid"/>
            <a:round/>
            <a:headEnd type="none" w="med" len="med"/>
            <a:tailEnd type="none" w="med" len="med"/>
          </a:ln>
        </p:spPr>
      </p:cxnSp>
      <p:pic>
        <p:nvPicPr>
          <p:cNvPr id="473" name="Google Shape;473;gcf634a32e9_2_453"/>
          <p:cNvPicPr preferRelativeResize="0"/>
          <p:nvPr/>
        </p:nvPicPr>
        <p:blipFill>
          <a:blip r:embed="rId3">
            <a:alphaModFix/>
          </a:blip>
          <a:stretch>
            <a:fillRect/>
          </a:stretch>
        </p:blipFill>
        <p:spPr>
          <a:xfrm>
            <a:off x="970575" y="1725975"/>
            <a:ext cx="4850900" cy="4905401"/>
          </a:xfrm>
          <a:prstGeom prst="rect">
            <a:avLst/>
          </a:prstGeom>
          <a:noFill/>
          <a:ln>
            <a:noFill/>
          </a:ln>
        </p:spPr>
      </p:pic>
      <p:sp>
        <p:nvSpPr>
          <p:cNvPr id="474" name="Google Shape;474;gcf634a32e9_2_453"/>
          <p:cNvSpPr txBox="1"/>
          <p:nvPr/>
        </p:nvSpPr>
        <p:spPr>
          <a:xfrm>
            <a:off x="970575" y="794388"/>
            <a:ext cx="10459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500">
                <a:latin typeface="Comfortaa Regular"/>
                <a:ea typeface="Comfortaa Regular"/>
                <a:cs typeface="Comfortaa Regular"/>
                <a:sym typeface="Comfortaa Regular"/>
              </a:rPr>
              <a:t>Se visualiza como se ajustaron los modelos mediante el software R y sus respectivas salidas, posteriormente se comentan cada uno de sus resultados</a:t>
            </a:r>
            <a:r>
              <a:rPr lang="es-ES" sz="1500">
                <a:latin typeface="Corbel"/>
                <a:ea typeface="Corbel"/>
                <a:cs typeface="Corbel"/>
                <a:sym typeface="Corbel"/>
              </a:rPr>
              <a:t>.</a:t>
            </a:r>
            <a:endParaRPr sz="1500">
              <a:latin typeface="Corbel"/>
              <a:ea typeface="Corbel"/>
              <a:cs typeface="Corbel"/>
              <a:sym typeface="Corbel"/>
            </a:endParaRPr>
          </a:p>
        </p:txBody>
      </p:sp>
      <p:pic>
        <p:nvPicPr>
          <p:cNvPr id="475" name="Google Shape;475;gcf634a32e9_2_453"/>
          <p:cNvPicPr preferRelativeResize="0"/>
          <p:nvPr/>
        </p:nvPicPr>
        <p:blipFill>
          <a:blip r:embed="rId4">
            <a:alphaModFix/>
          </a:blip>
          <a:stretch>
            <a:fillRect/>
          </a:stretch>
        </p:blipFill>
        <p:spPr>
          <a:xfrm>
            <a:off x="6161800" y="1676150"/>
            <a:ext cx="4850900" cy="4955221"/>
          </a:xfrm>
          <a:prstGeom prst="rect">
            <a:avLst/>
          </a:prstGeom>
          <a:noFill/>
          <a:ln>
            <a:noFill/>
          </a:ln>
        </p:spPr>
      </p:pic>
      <p:sp>
        <p:nvSpPr>
          <p:cNvPr id="476" name="Google Shape;476;gcf634a32e9_2_453"/>
          <p:cNvSpPr txBox="1"/>
          <p:nvPr/>
        </p:nvSpPr>
        <p:spPr>
          <a:xfrm>
            <a:off x="2294125" y="1396925"/>
            <a:ext cx="220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200">
                <a:latin typeface="Comfortaa"/>
                <a:ea typeface="Comfortaa"/>
                <a:cs typeface="Comfortaa"/>
                <a:sym typeface="Comfortaa"/>
              </a:rPr>
              <a:t>Ajuste modelo 1.</a:t>
            </a:r>
            <a:endParaRPr sz="1200">
              <a:latin typeface="Comfortaa"/>
              <a:ea typeface="Comfortaa"/>
              <a:cs typeface="Comfortaa"/>
              <a:sym typeface="Comfortaa"/>
            </a:endParaRPr>
          </a:p>
        </p:txBody>
      </p:sp>
      <p:sp>
        <p:nvSpPr>
          <p:cNvPr id="477" name="Google Shape;477;gcf634a32e9_2_453"/>
          <p:cNvSpPr txBox="1"/>
          <p:nvPr/>
        </p:nvSpPr>
        <p:spPr>
          <a:xfrm>
            <a:off x="7224200" y="13814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200">
                <a:solidFill>
                  <a:schemeClr val="dk1"/>
                </a:solidFill>
                <a:latin typeface="Comfortaa"/>
                <a:ea typeface="Comfortaa"/>
                <a:cs typeface="Comfortaa"/>
                <a:sym typeface="Comfortaa"/>
              </a:rPr>
              <a:t>Ajuste modelo 2.</a:t>
            </a:r>
            <a:endParaRPr sz="1200">
              <a:latin typeface="Comfortaa"/>
              <a:ea typeface="Comfortaa"/>
              <a:cs typeface="Comfortaa"/>
              <a:sym typeface="Comfortaa"/>
            </a:endParaRPr>
          </a:p>
        </p:txBody>
      </p:sp>
      <p:cxnSp>
        <p:nvCxnSpPr>
          <p:cNvPr id="478" name="Google Shape;478;gcf634a32e9_2_453"/>
          <p:cNvCxnSpPr/>
          <p:nvPr/>
        </p:nvCxnSpPr>
        <p:spPr>
          <a:xfrm>
            <a:off x="5745450" y="1454100"/>
            <a:ext cx="0" cy="50640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gcf68075a66_0_35"/>
          <p:cNvPicPr preferRelativeResize="0"/>
          <p:nvPr/>
        </p:nvPicPr>
        <p:blipFill>
          <a:blip r:embed="rId3">
            <a:alphaModFix/>
          </a:blip>
          <a:stretch>
            <a:fillRect/>
          </a:stretch>
        </p:blipFill>
        <p:spPr>
          <a:xfrm>
            <a:off x="464900" y="826675"/>
            <a:ext cx="8058150" cy="3086100"/>
          </a:xfrm>
          <a:prstGeom prst="rect">
            <a:avLst/>
          </a:prstGeom>
          <a:noFill/>
          <a:ln>
            <a:noFill/>
          </a:ln>
        </p:spPr>
      </p:pic>
      <p:sp>
        <p:nvSpPr>
          <p:cNvPr id="485" name="Google Shape;485;gcf68075a66_0_35"/>
          <p:cNvSpPr txBox="1"/>
          <p:nvPr/>
        </p:nvSpPr>
        <p:spPr>
          <a:xfrm>
            <a:off x="1365000" y="3453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solidFill>
                  <a:schemeClr val="dk1"/>
                </a:solidFill>
                <a:latin typeface="Comfortaa"/>
                <a:ea typeface="Comfortaa"/>
                <a:cs typeface="Comfortaa"/>
                <a:sym typeface="Comfortaa"/>
              </a:rPr>
              <a:t>Ajuste modelo 3</a:t>
            </a:r>
            <a:endParaRPr>
              <a:latin typeface="Comfortaa"/>
              <a:ea typeface="Comfortaa"/>
              <a:cs typeface="Comfortaa"/>
              <a:sym typeface="Comfortaa"/>
            </a:endParaRPr>
          </a:p>
        </p:txBody>
      </p:sp>
      <p:sp>
        <p:nvSpPr>
          <p:cNvPr id="486" name="Google Shape;486;gcf68075a66_0_35"/>
          <p:cNvSpPr txBox="1"/>
          <p:nvPr/>
        </p:nvSpPr>
        <p:spPr>
          <a:xfrm>
            <a:off x="7849125" y="1697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solidFill>
                  <a:schemeClr val="dk1"/>
                </a:solidFill>
                <a:latin typeface="Comfortaa"/>
                <a:ea typeface="Comfortaa"/>
                <a:cs typeface="Comfortaa"/>
                <a:sym typeface="Comfortaa"/>
              </a:rPr>
              <a:t>Ajuste modelo 4</a:t>
            </a:r>
            <a:endParaRPr>
              <a:latin typeface="Comfortaa"/>
              <a:ea typeface="Comfortaa"/>
              <a:cs typeface="Comfortaa"/>
              <a:sym typeface="Comfortaa"/>
            </a:endParaRPr>
          </a:p>
        </p:txBody>
      </p:sp>
      <p:sp>
        <p:nvSpPr>
          <p:cNvPr id="487" name="Google Shape;487;gcf68075a66_0_35"/>
          <p:cNvSpPr txBox="1"/>
          <p:nvPr/>
        </p:nvSpPr>
        <p:spPr>
          <a:xfrm>
            <a:off x="464900" y="4229875"/>
            <a:ext cx="4356600" cy="1908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600">
                <a:latin typeface="Comfortaa"/>
                <a:ea typeface="Comfortaa"/>
                <a:cs typeface="Comfortaa"/>
                <a:sym typeface="Comfortaa"/>
              </a:rPr>
              <a:t>En los 4 modelos se implementa la estrategia de validación cruzada excluyendo del ajuste los últimos 𝑚 = 12 datos, que comprende de enero de 2001 a diciembre de 2018 por tanto, la validación cruzada se hará con los pronósticos ex-post de estos últimos.</a:t>
            </a:r>
            <a:endParaRPr sz="1600">
              <a:latin typeface="Comfortaa"/>
              <a:ea typeface="Comfortaa"/>
              <a:cs typeface="Comfortaa"/>
              <a:sym typeface="Comfortaa"/>
            </a:endParaRPr>
          </a:p>
        </p:txBody>
      </p:sp>
      <p:pic>
        <p:nvPicPr>
          <p:cNvPr id="488" name="Google Shape;488;gcf68075a66_0_35"/>
          <p:cNvPicPr preferRelativeResize="0"/>
          <p:nvPr/>
        </p:nvPicPr>
        <p:blipFill>
          <a:blip r:embed="rId4">
            <a:alphaModFix/>
          </a:blip>
          <a:stretch>
            <a:fillRect/>
          </a:stretch>
        </p:blipFill>
        <p:spPr>
          <a:xfrm>
            <a:off x="5419150" y="2257075"/>
            <a:ext cx="6521326" cy="4014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493"/>
        <p:cNvGrpSpPr/>
        <p:nvPr/>
      </p:nvGrpSpPr>
      <p:grpSpPr>
        <a:xfrm>
          <a:off x="0" y="0"/>
          <a:ext cx="0" cy="0"/>
          <a:chOff x="0" y="0"/>
          <a:chExt cx="0" cy="0"/>
        </a:xfrm>
      </p:grpSpPr>
      <p:sp>
        <p:nvSpPr>
          <p:cNvPr id="494" name="Google Shape;494;gcf634a32e9_0_33"/>
          <p:cNvSpPr txBox="1"/>
          <p:nvPr/>
        </p:nvSpPr>
        <p:spPr>
          <a:xfrm>
            <a:off x="1154575" y="479225"/>
            <a:ext cx="4326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Parámetros ajustados en los modelos globales</a:t>
            </a:r>
            <a:endParaRPr sz="1700" b="1">
              <a:latin typeface="Comfortaa"/>
              <a:ea typeface="Comfortaa"/>
              <a:cs typeface="Comfortaa"/>
              <a:sym typeface="Comfortaa"/>
            </a:endParaRPr>
          </a:p>
        </p:txBody>
      </p:sp>
      <p:sp>
        <p:nvSpPr>
          <p:cNvPr id="495" name="Google Shape;495;gcf634a32e9_0_33"/>
          <p:cNvSpPr txBox="1"/>
          <p:nvPr/>
        </p:nvSpPr>
        <p:spPr>
          <a:xfrm>
            <a:off x="5926950" y="748200"/>
            <a:ext cx="5738400" cy="5361600"/>
          </a:xfrm>
          <a:prstGeom prst="rect">
            <a:avLst/>
          </a:prstGeom>
          <a:noFill/>
          <a:ln>
            <a:noFill/>
          </a:ln>
        </p:spPr>
        <p:txBody>
          <a:bodyPr spcFirstLastPara="1" wrap="square" lIns="91425" tIns="91425" rIns="91425" bIns="91425" anchor="t" anchorCtr="0">
            <a:spAutoFit/>
          </a:bodyPr>
          <a:lstStyle/>
          <a:p>
            <a:pPr marL="0" lvl="0" indent="0" algn="just" rtl="0">
              <a:spcBef>
                <a:spcPts val="640"/>
              </a:spcBef>
              <a:spcAft>
                <a:spcPts val="0"/>
              </a:spcAft>
              <a:buNone/>
            </a:pPr>
            <a:r>
              <a:rPr lang="es-ES" sz="1500" b="1">
                <a:solidFill>
                  <a:schemeClr val="dk1"/>
                </a:solidFill>
                <a:highlight>
                  <a:srgbClr val="F4CCCC"/>
                </a:highlight>
                <a:latin typeface="Comfortaa"/>
                <a:ea typeface="Comfortaa"/>
                <a:cs typeface="Comfortaa"/>
                <a:sym typeface="Comfortaa"/>
              </a:rPr>
              <a:t>Modelo 1</a:t>
            </a:r>
            <a:endParaRPr sz="1500" b="1">
              <a:solidFill>
                <a:schemeClr val="dk1"/>
              </a:solidFill>
              <a:highlight>
                <a:srgbClr val="F4CCCC"/>
              </a:highlight>
              <a:latin typeface="Comfortaa"/>
              <a:ea typeface="Comfortaa"/>
              <a:cs typeface="Comfortaa"/>
              <a:sym typeface="Comfortaa"/>
            </a:endParaRPr>
          </a:p>
          <a:p>
            <a:pPr marL="0" lvl="0" indent="0" algn="just" rtl="0">
              <a:spcBef>
                <a:spcPts val="640"/>
              </a:spcBef>
              <a:spcAft>
                <a:spcPts val="0"/>
              </a:spcAft>
              <a:buNone/>
            </a:pPr>
            <a:r>
              <a:rPr lang="es-ES" sz="1500">
                <a:solidFill>
                  <a:schemeClr val="dk1"/>
                </a:solidFill>
                <a:latin typeface="Comfortaa"/>
                <a:ea typeface="Comfortaa"/>
                <a:cs typeface="Comfortaa"/>
                <a:sym typeface="Comfortaa"/>
              </a:rPr>
              <a:t>Debido a que el valor ajustado para el coeficiente correspondiente al grado 2 del polinomio tiene un p-valor muy pequeño(menor a 0.05), se dice que es significativo y por lo tanto la estructura del polinomio cuadrático es significativa. Por otro lado, ya que al menos uno de los coeficientes estimados asociados a las variables indicadoras, son significativos(p-valor menor a 0.05), en este caso todos, se concluye que la componente estacional es significativa.</a:t>
            </a:r>
            <a:endParaRPr sz="1500">
              <a:solidFill>
                <a:schemeClr val="dk1"/>
              </a:solidFill>
              <a:latin typeface="Comfortaa"/>
              <a:ea typeface="Comfortaa"/>
              <a:cs typeface="Comfortaa"/>
              <a:sym typeface="Comfortaa"/>
            </a:endParaRPr>
          </a:p>
          <a:p>
            <a:pPr marL="0" lvl="0" indent="0" algn="just" rtl="0">
              <a:spcBef>
                <a:spcPts val="640"/>
              </a:spcBef>
              <a:spcAft>
                <a:spcPts val="0"/>
              </a:spcAft>
              <a:buClr>
                <a:schemeClr val="dk1"/>
              </a:buClr>
              <a:buSzPts val="3200"/>
              <a:buFont typeface="Arial"/>
              <a:buNone/>
            </a:pPr>
            <a:endParaRPr sz="1500" b="1">
              <a:solidFill>
                <a:schemeClr val="dk1"/>
              </a:solidFill>
              <a:latin typeface="Comfortaa"/>
              <a:ea typeface="Comfortaa"/>
              <a:cs typeface="Comfortaa"/>
              <a:sym typeface="Comfortaa"/>
            </a:endParaRPr>
          </a:p>
          <a:p>
            <a:pPr marL="0" lvl="0" indent="0" algn="just" rtl="0">
              <a:spcBef>
                <a:spcPts val="640"/>
              </a:spcBef>
              <a:spcAft>
                <a:spcPts val="0"/>
              </a:spcAft>
              <a:buClr>
                <a:schemeClr val="dk1"/>
              </a:buClr>
              <a:buSzPts val="3200"/>
              <a:buFont typeface="Arial"/>
              <a:buNone/>
            </a:pPr>
            <a:r>
              <a:rPr lang="es-ES" sz="1500" b="1">
                <a:solidFill>
                  <a:schemeClr val="dk1"/>
                </a:solidFill>
                <a:highlight>
                  <a:srgbClr val="F4CCCC"/>
                </a:highlight>
                <a:latin typeface="Comfortaa"/>
                <a:ea typeface="Comfortaa"/>
                <a:cs typeface="Comfortaa"/>
                <a:sym typeface="Comfortaa"/>
              </a:rPr>
              <a:t>Modelo 2</a:t>
            </a:r>
            <a:endParaRPr sz="1500" b="1">
              <a:solidFill>
                <a:schemeClr val="dk1"/>
              </a:solidFill>
              <a:highlight>
                <a:srgbClr val="F4CCCC"/>
              </a:highlight>
              <a:latin typeface="Comfortaa"/>
              <a:ea typeface="Comfortaa"/>
              <a:cs typeface="Comfortaa"/>
              <a:sym typeface="Comfortaa"/>
            </a:endParaRPr>
          </a:p>
          <a:p>
            <a:pPr marL="0" lvl="0" indent="0" algn="just" rtl="0">
              <a:spcBef>
                <a:spcPts val="640"/>
              </a:spcBef>
              <a:spcAft>
                <a:spcPts val="0"/>
              </a:spcAft>
              <a:buNone/>
            </a:pPr>
            <a:r>
              <a:rPr lang="es-ES" sz="1500">
                <a:solidFill>
                  <a:schemeClr val="dk1"/>
                </a:solidFill>
                <a:latin typeface="Comfortaa"/>
                <a:ea typeface="Comfortaa"/>
                <a:cs typeface="Comfortaa"/>
                <a:sym typeface="Comfortaa"/>
              </a:rPr>
              <a:t>Debido a que el valor ajustado para el coeficiente correspondiente al grado 3 del polinomio tiene un p-valor grande(mayor a 0.05), se dice que no es significativo y por lo tanto la estructura del polinomio cúbico no es significativa. Por otro lado, ya que al menos uno de los coeficientes estimados asociados a las variables indicadoras, son significativos(p-valor menor a 0.05), en este caso todos, se concluye que la componente estacional es significativa.</a:t>
            </a:r>
            <a:endParaRPr sz="1900">
              <a:latin typeface="Comfortaa"/>
              <a:ea typeface="Comfortaa"/>
              <a:cs typeface="Comfortaa"/>
              <a:sym typeface="Comfortaa"/>
            </a:endParaRPr>
          </a:p>
        </p:txBody>
      </p:sp>
      <p:pic>
        <p:nvPicPr>
          <p:cNvPr id="496" name="Google Shape;496;gcf634a32e9_0_33"/>
          <p:cNvPicPr preferRelativeResize="0"/>
          <p:nvPr/>
        </p:nvPicPr>
        <p:blipFill>
          <a:blip r:embed="rId3">
            <a:alphaModFix/>
          </a:blip>
          <a:stretch>
            <a:fillRect/>
          </a:stretch>
        </p:blipFill>
        <p:spPr>
          <a:xfrm>
            <a:off x="1154575" y="3805033"/>
            <a:ext cx="4039574" cy="2755318"/>
          </a:xfrm>
          <a:prstGeom prst="rect">
            <a:avLst/>
          </a:prstGeom>
          <a:noFill/>
          <a:ln>
            <a:noFill/>
          </a:ln>
        </p:spPr>
      </p:pic>
      <p:pic>
        <p:nvPicPr>
          <p:cNvPr id="497" name="Google Shape;497;gcf634a32e9_0_33"/>
          <p:cNvPicPr preferRelativeResize="0"/>
          <p:nvPr/>
        </p:nvPicPr>
        <p:blipFill>
          <a:blip r:embed="rId4">
            <a:alphaModFix/>
          </a:blip>
          <a:stretch>
            <a:fillRect/>
          </a:stretch>
        </p:blipFill>
        <p:spPr>
          <a:xfrm>
            <a:off x="1154575" y="1090284"/>
            <a:ext cx="4039574" cy="2714742"/>
          </a:xfrm>
          <a:prstGeom prst="rect">
            <a:avLst/>
          </a:prstGeom>
          <a:noFill/>
          <a:ln>
            <a:noFill/>
          </a:ln>
        </p:spPr>
      </p:pic>
      <p:sp>
        <p:nvSpPr>
          <p:cNvPr id="498" name="Google Shape;498;gcf634a32e9_0_33"/>
          <p:cNvSpPr/>
          <p:nvPr/>
        </p:nvSpPr>
        <p:spPr>
          <a:xfrm>
            <a:off x="2228125" y="1085125"/>
            <a:ext cx="2054400" cy="102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gcf634a32e9_0_33"/>
          <p:cNvCxnSpPr/>
          <p:nvPr/>
        </p:nvCxnSpPr>
        <p:spPr>
          <a:xfrm flipH="1">
            <a:off x="5266600" y="983850"/>
            <a:ext cx="723300" cy="766800"/>
          </a:xfrm>
          <a:prstGeom prst="straightConnector1">
            <a:avLst/>
          </a:prstGeom>
          <a:noFill/>
          <a:ln w="9525" cap="flat" cmpd="sng">
            <a:solidFill>
              <a:schemeClr val="dk2"/>
            </a:solidFill>
            <a:prstDash val="solid"/>
            <a:round/>
            <a:headEnd type="none" w="med" len="med"/>
            <a:tailEnd type="triangle" w="med" len="med"/>
          </a:ln>
        </p:spPr>
      </p:cxnSp>
      <p:cxnSp>
        <p:nvCxnSpPr>
          <p:cNvPr id="500" name="Google Shape;500;gcf634a32e9_0_33"/>
          <p:cNvCxnSpPr/>
          <p:nvPr/>
        </p:nvCxnSpPr>
        <p:spPr>
          <a:xfrm flipH="1">
            <a:off x="5251925" y="3776250"/>
            <a:ext cx="680100" cy="795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cf634a32e9_0_12"/>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187" name="Google Shape;187;gcf634a32e9_0_12"/>
          <p:cNvSpPr txBox="1"/>
          <p:nvPr/>
        </p:nvSpPr>
        <p:spPr>
          <a:xfrm>
            <a:off x="-630825" y="649775"/>
            <a:ext cx="7056900" cy="3849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500" b="1">
                <a:latin typeface="Comfortaa"/>
                <a:ea typeface="Comfortaa"/>
                <a:cs typeface="Comfortaa"/>
                <a:sym typeface="Comfortaa"/>
              </a:rPr>
              <a:t>1 - INTRODUCCIÓN</a:t>
            </a:r>
            <a:endParaRPr sz="2500" b="1">
              <a:latin typeface="Comfortaa"/>
              <a:ea typeface="Comfortaa"/>
              <a:cs typeface="Comfortaa"/>
              <a:sym typeface="Comfortaa"/>
            </a:endParaRPr>
          </a:p>
        </p:txBody>
      </p:sp>
      <p:sp>
        <p:nvSpPr>
          <p:cNvPr id="188" name="Google Shape;188;gcf634a32e9_0_12"/>
          <p:cNvSpPr txBox="1"/>
          <p:nvPr/>
        </p:nvSpPr>
        <p:spPr>
          <a:xfrm>
            <a:off x="1123525" y="1395788"/>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2 - ANÁLISIS DESCRIPTIVO</a:t>
            </a:r>
            <a:endParaRPr sz="2500" b="1">
              <a:latin typeface="Comfortaa"/>
              <a:ea typeface="Comfortaa"/>
              <a:cs typeface="Comfortaa"/>
              <a:sym typeface="Comfortaa"/>
            </a:endParaRPr>
          </a:p>
        </p:txBody>
      </p:sp>
      <p:sp>
        <p:nvSpPr>
          <p:cNvPr id="189" name="Google Shape;189;gcf634a32e9_0_12"/>
          <p:cNvSpPr txBox="1"/>
          <p:nvPr/>
        </p:nvSpPr>
        <p:spPr>
          <a:xfrm>
            <a:off x="1100350" y="1993000"/>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3 - MODELOS PROPUESTOS</a:t>
            </a:r>
            <a:endParaRPr sz="2500" b="1">
              <a:latin typeface="Comfortaa"/>
              <a:ea typeface="Comfortaa"/>
              <a:cs typeface="Comfortaa"/>
              <a:sym typeface="Comfortaa"/>
            </a:endParaRPr>
          </a:p>
        </p:txBody>
      </p:sp>
      <p:sp>
        <p:nvSpPr>
          <p:cNvPr id="190" name="Google Shape;190;gcf634a32e9_0_12"/>
          <p:cNvSpPr txBox="1"/>
          <p:nvPr/>
        </p:nvSpPr>
        <p:spPr>
          <a:xfrm>
            <a:off x="1100350" y="2664625"/>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4 - AJUSTE DE LOS MODELOS</a:t>
            </a:r>
            <a:endParaRPr sz="2500" b="1">
              <a:latin typeface="Comfortaa"/>
              <a:ea typeface="Comfortaa"/>
              <a:cs typeface="Comfortaa"/>
              <a:sym typeface="Comfortaa"/>
            </a:endParaRPr>
          </a:p>
        </p:txBody>
      </p:sp>
      <p:sp>
        <p:nvSpPr>
          <p:cNvPr id="191" name="Google Shape;191;gcf634a32e9_0_12"/>
          <p:cNvSpPr txBox="1"/>
          <p:nvPr/>
        </p:nvSpPr>
        <p:spPr>
          <a:xfrm>
            <a:off x="1100338" y="3388713"/>
            <a:ext cx="7056900" cy="800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a:t>
            </a:r>
            <a:r>
              <a:rPr lang="es-ES" sz="2500" b="1">
                <a:latin typeface="Comfortaa"/>
                <a:ea typeface="Comfortaa"/>
                <a:cs typeface="Comfortaa"/>
                <a:sym typeface="Comfortaa"/>
              </a:rPr>
              <a:t> ANÁLISIS DE LOS RESIDUALES</a:t>
            </a:r>
            <a:endParaRPr sz="2500" b="1">
              <a:latin typeface="Comfortaa"/>
              <a:ea typeface="Comfortaa"/>
              <a:cs typeface="Comfortaa"/>
              <a:sym typeface="Comfortaa"/>
            </a:endParaRPr>
          </a:p>
          <a:p>
            <a:pPr marL="0" lvl="0" indent="0" algn="l" rtl="0">
              <a:spcBef>
                <a:spcPts val="0"/>
              </a:spcBef>
              <a:spcAft>
                <a:spcPts val="0"/>
              </a:spcAft>
              <a:buNone/>
            </a:pPr>
            <a:r>
              <a:rPr lang="es-ES" sz="2500" b="1">
                <a:latin typeface="Comfortaa"/>
                <a:ea typeface="Comfortaa"/>
                <a:cs typeface="Comfortaa"/>
                <a:sym typeface="Comfortaa"/>
              </a:rPr>
              <a:t>     VALIDACIÓN DE SUPUESTOS</a:t>
            </a:r>
            <a:endParaRPr sz="2500" b="1">
              <a:latin typeface="Comfortaa"/>
              <a:ea typeface="Comfortaa"/>
              <a:cs typeface="Comfortaa"/>
              <a:sym typeface="Comfortaa"/>
            </a:endParaRPr>
          </a:p>
        </p:txBody>
      </p:sp>
      <p:sp>
        <p:nvSpPr>
          <p:cNvPr id="192" name="Google Shape;192;gcf634a32e9_0_12"/>
          <p:cNvSpPr txBox="1"/>
          <p:nvPr/>
        </p:nvSpPr>
        <p:spPr>
          <a:xfrm>
            <a:off x="1100350" y="4366550"/>
            <a:ext cx="5325600" cy="8004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a:t>
            </a:r>
            <a:r>
              <a:rPr lang="es-ES" sz="2500" b="1">
                <a:latin typeface="Comfortaa"/>
                <a:ea typeface="Comfortaa"/>
                <a:cs typeface="Comfortaa"/>
                <a:sym typeface="Comfortaa"/>
              </a:rPr>
              <a:t>PRONÓSTICOS PARA LA    </a:t>
            </a:r>
            <a:endParaRPr sz="2500" b="1">
              <a:latin typeface="Comfortaa"/>
              <a:ea typeface="Comfortaa"/>
              <a:cs typeface="Comfortaa"/>
              <a:sym typeface="Comfortaa"/>
            </a:endParaRPr>
          </a:p>
          <a:p>
            <a:pPr marL="0" marR="0" lvl="0" indent="0" algn="l" rtl="0">
              <a:spcBef>
                <a:spcPts val="0"/>
              </a:spcBef>
              <a:spcAft>
                <a:spcPts val="0"/>
              </a:spcAft>
              <a:buNone/>
            </a:pPr>
            <a:r>
              <a:rPr lang="es-ES" sz="2500" b="1">
                <a:latin typeface="Comfortaa"/>
                <a:ea typeface="Comfortaa"/>
                <a:cs typeface="Comfortaa"/>
                <a:sym typeface="Comfortaa"/>
              </a:rPr>
              <a:t>      VALIDACIÓN CRUZADA</a:t>
            </a:r>
            <a:endParaRPr sz="2500" b="1">
              <a:latin typeface="Comfortaa"/>
              <a:ea typeface="Comfortaa"/>
              <a:cs typeface="Comfortaa"/>
              <a:sym typeface="Comfortaa"/>
            </a:endParaRPr>
          </a:p>
        </p:txBody>
      </p:sp>
      <p:sp>
        <p:nvSpPr>
          <p:cNvPr id="193" name="Google Shape;193;gcf634a32e9_0_12"/>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a:t>
            </a:r>
            <a:r>
              <a:rPr lang="es-ES" sz="2500" b="1">
                <a:latin typeface="Comfortaa"/>
                <a:ea typeface="Comfortaa"/>
                <a:cs typeface="Comfortaa"/>
                <a:sym typeface="Comfortaa"/>
              </a:rPr>
              <a:t>CONCLUSIONES</a:t>
            </a:r>
            <a:endParaRPr sz="2500" b="1">
              <a:latin typeface="Comfortaa"/>
              <a:ea typeface="Comfortaa"/>
              <a:cs typeface="Comfortaa"/>
              <a:sym typeface="Comfortaa"/>
            </a:endParaRPr>
          </a:p>
        </p:txBody>
      </p:sp>
      <p:sp>
        <p:nvSpPr>
          <p:cNvPr id="194" name="Google Shape;194;gcf634a32e9_0_12"/>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gcf634a32e9_0_12"/>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gcf634a32e9_0_12"/>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gcf634a32e9_0_12"/>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 name="Google Shape;198;gcf634a32e9_0_12"/>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gcf634a32e9_0_12"/>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0" name="Google Shape;200;gcf634a32e9_0_12"/>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01" name="Google Shape;201;gcf634a32e9_0_12"/>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pic>
        <p:nvPicPr>
          <p:cNvPr id="202" name="Google Shape;202;gcf634a32e9_0_12"/>
          <p:cNvPicPr preferRelativeResize="0"/>
          <p:nvPr/>
        </p:nvPicPr>
        <p:blipFill rotWithShape="1">
          <a:blip r:embed="rId3">
            <a:alphaModFix/>
          </a:blip>
          <a:srcRect l="30896" r="2632"/>
          <a:stretch/>
        </p:blipFill>
        <p:spPr>
          <a:xfrm>
            <a:off x="7116575" y="1796600"/>
            <a:ext cx="4616698" cy="2959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gcf68075a66_0_92"/>
          <p:cNvPicPr preferRelativeResize="0"/>
          <p:nvPr/>
        </p:nvPicPr>
        <p:blipFill>
          <a:blip r:embed="rId3">
            <a:alphaModFix/>
          </a:blip>
          <a:stretch>
            <a:fillRect/>
          </a:stretch>
        </p:blipFill>
        <p:spPr>
          <a:xfrm>
            <a:off x="1061313" y="571975"/>
            <a:ext cx="10069375" cy="3245500"/>
          </a:xfrm>
          <a:prstGeom prst="rect">
            <a:avLst/>
          </a:prstGeom>
          <a:noFill/>
          <a:ln>
            <a:noFill/>
          </a:ln>
        </p:spPr>
      </p:pic>
      <mc:AlternateContent xmlns:mc="http://schemas.openxmlformats.org/markup-compatibility/2006" xmlns:a14="http://schemas.microsoft.com/office/drawing/2010/main">
        <mc:Choice Requires="a14">
          <p:sp>
            <p:nvSpPr>
              <p:cNvPr id="507" name="Google Shape;507;gcf68075a66_0_92"/>
              <p:cNvSpPr txBox="1"/>
              <p:nvPr/>
            </p:nvSpPr>
            <p:spPr>
              <a:xfrm>
                <a:off x="1061325" y="3949875"/>
                <a:ext cx="10446300" cy="267050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s-ES" sz="1600" dirty="0">
                    <a:latin typeface="Comfortaa"/>
                    <a:ea typeface="Comfortaa"/>
                    <a:cs typeface="Comfortaa"/>
                    <a:sym typeface="Comfortaa"/>
                  </a:rPr>
                  <a:t>Conclusión: </a:t>
                </a:r>
                <a:endParaRPr sz="1600" dirty="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1600" dirty="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r>
                  <a:rPr lang="es-ES" sz="1600" dirty="0">
                    <a:latin typeface="Comfortaa"/>
                    <a:ea typeface="Comfortaa"/>
                    <a:cs typeface="Comfortaa"/>
                    <a:sym typeface="Comfortaa"/>
                  </a:rPr>
                  <a:t>Desarrollando los </a:t>
                </a:r>
                <a:r>
                  <a:rPr lang="es-ES" sz="1600" dirty="0" err="1">
                    <a:latin typeface="Comfortaa"/>
                    <a:ea typeface="Comfortaa"/>
                    <a:cs typeface="Comfortaa"/>
                    <a:sym typeface="Comfortaa"/>
                  </a:rPr>
                  <a:t>tests</a:t>
                </a:r>
                <a:r>
                  <a:rPr lang="es-ES" sz="1600" dirty="0">
                    <a:latin typeface="Comfortaa"/>
                    <a:ea typeface="Comfortaa"/>
                    <a:cs typeface="Comfortaa"/>
                    <a:sym typeface="Comfortaa"/>
                  </a:rPr>
                  <a:t> de significancia de los parámetros, con base en resultados, se concluye que el modelo 1 global es significativo el respectivo polinomio propuesto (aunque esto no implica que el modelo es correcto), en cambio el modelo 2 no es significativo respecto al polinomio propuesto. Para la componente estacional, a un nivel de significancia de 0.05, en ambos modelos se concluye que todos los </a:t>
                </a:r>
                <a14:m>
                  <m:oMath xmlns:m="http://schemas.openxmlformats.org/officeDocument/2006/math">
                    <m:sSub>
                      <m:sSubPr>
                        <m:ctrlPr>
                          <a:rPr kumimoji="0" lang="ar-A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𝛿</m:t>
                        </m:r>
                      </m:e>
                      <m: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sz="1600" dirty="0">
                    <a:latin typeface="Comfortaa"/>
                    <a:ea typeface="Comfortaa"/>
                    <a:cs typeface="Comfortaa"/>
                    <a:sym typeface="Comfortaa"/>
                  </a:rPr>
                  <a:t>son estadísticamente significativos,  incluso siendo solo uno de ellos significativo es suficiente para afirmar que la componente estacional modelada globalmente como un factor, es estadísticamente significativa.</a:t>
                </a:r>
                <a:endParaRPr sz="1600" dirty="0">
                  <a:latin typeface="Comfortaa"/>
                  <a:ea typeface="Comfortaa"/>
                  <a:cs typeface="Comfortaa"/>
                  <a:sym typeface="Comfortaa"/>
                </a:endParaRPr>
              </a:p>
              <a:p>
                <a:pPr marL="0" lvl="0" indent="0" algn="l" rtl="0">
                  <a:spcBef>
                    <a:spcPts val="0"/>
                  </a:spcBef>
                  <a:spcAft>
                    <a:spcPts val="0"/>
                  </a:spcAft>
                  <a:buNone/>
                </a:pPr>
                <a:endParaRPr dirty="0">
                  <a:latin typeface="Corbel"/>
                  <a:ea typeface="Corbel"/>
                  <a:cs typeface="Corbel"/>
                  <a:sym typeface="Corbel"/>
                </a:endParaRPr>
              </a:p>
            </p:txBody>
          </p:sp>
        </mc:Choice>
        <mc:Fallback xmlns="">
          <p:sp>
            <p:nvSpPr>
              <p:cNvPr id="507" name="Google Shape;507;gcf68075a66_0_92"/>
              <p:cNvSpPr txBox="1">
                <a:spLocks noRot="1" noChangeAspect="1" noMove="1" noResize="1" noEditPoints="1" noAdjustHandles="1" noChangeArrowheads="1" noChangeShapeType="1" noTextEdit="1"/>
              </p:cNvSpPr>
              <p:nvPr/>
            </p:nvSpPr>
            <p:spPr>
              <a:xfrm>
                <a:off x="1061325" y="3949875"/>
                <a:ext cx="10446300" cy="2670509"/>
              </a:xfrm>
              <a:prstGeom prst="rect">
                <a:avLst/>
              </a:prstGeom>
              <a:blipFill>
                <a:blip r:embed="rId4"/>
                <a:stretch>
                  <a:fillRect l="-292" r="-350"/>
                </a:stretch>
              </a:blipFill>
              <a:ln>
                <a:noFill/>
              </a:ln>
            </p:spPr>
            <p:txBody>
              <a:bodyPr/>
              <a:lstStyle/>
              <a:p>
                <a:r>
                  <a:rPr lang="fr-FR">
                    <a:noFill/>
                  </a:rPr>
                  <a:t> </a:t>
                </a:r>
              </a:p>
            </p:txBody>
          </p:sp>
        </mc:Fallback>
      </mc:AlternateContent>
      <p:sp>
        <p:nvSpPr>
          <p:cNvPr id="508" name="Google Shape;508;gcf68075a66_0_92"/>
          <p:cNvSpPr txBox="1"/>
          <p:nvPr/>
        </p:nvSpPr>
        <p:spPr>
          <a:xfrm>
            <a:off x="853625" y="1070650"/>
            <a:ext cx="8333700" cy="97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rbel"/>
              <a:ea typeface="Corbel"/>
              <a:cs typeface="Corbel"/>
              <a:sym typeface="Corbe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13"/>
        <p:cNvGrpSpPr/>
        <p:nvPr/>
      </p:nvGrpSpPr>
      <p:grpSpPr>
        <a:xfrm>
          <a:off x="0" y="0"/>
          <a:ext cx="0" cy="0"/>
          <a:chOff x="0" y="0"/>
          <a:chExt cx="0" cy="0"/>
        </a:xfrm>
      </p:grpSpPr>
      <p:sp>
        <p:nvSpPr>
          <p:cNvPr id="514" name="Google Shape;514;gcf634a32e9_0_358"/>
          <p:cNvSpPr txBox="1"/>
          <p:nvPr/>
        </p:nvSpPr>
        <p:spPr>
          <a:xfrm>
            <a:off x="6882800" y="568625"/>
            <a:ext cx="48444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Efectos estacionales estimados en el modelo DLC</a:t>
            </a:r>
            <a:endParaRPr sz="1700" b="1">
              <a:latin typeface="Comfortaa"/>
              <a:ea typeface="Comfortaa"/>
              <a:cs typeface="Comfortaa"/>
              <a:sym typeface="Comfortaa"/>
            </a:endParaRPr>
          </a:p>
        </p:txBody>
      </p:sp>
      <p:sp>
        <p:nvSpPr>
          <p:cNvPr id="515" name="Google Shape;515;gcf634a32e9_0_358"/>
          <p:cNvSpPr txBox="1"/>
          <p:nvPr/>
        </p:nvSpPr>
        <p:spPr>
          <a:xfrm>
            <a:off x="465700" y="568625"/>
            <a:ext cx="48444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Parámetros óptimos de suavizamiento y coeficientes estimados, Holt Winters aditivos en  t = n = 216</a:t>
            </a:r>
            <a:endParaRPr sz="1700" b="1">
              <a:latin typeface="Comfortaa"/>
              <a:ea typeface="Comfortaa"/>
              <a:cs typeface="Comfortaa"/>
              <a:sym typeface="Comfortaa"/>
            </a:endParaRPr>
          </a:p>
        </p:txBody>
      </p:sp>
      <p:pic>
        <p:nvPicPr>
          <p:cNvPr id="516" name="Google Shape;516;gcf634a32e9_0_358"/>
          <p:cNvPicPr preferRelativeResize="0"/>
          <p:nvPr/>
        </p:nvPicPr>
        <p:blipFill>
          <a:blip r:embed="rId3">
            <a:alphaModFix/>
          </a:blip>
          <a:stretch>
            <a:fillRect/>
          </a:stretch>
        </p:blipFill>
        <p:spPr>
          <a:xfrm>
            <a:off x="1859200" y="1538225"/>
            <a:ext cx="2057400" cy="4838700"/>
          </a:xfrm>
          <a:prstGeom prst="rect">
            <a:avLst/>
          </a:prstGeom>
          <a:noFill/>
          <a:ln>
            <a:noFill/>
          </a:ln>
        </p:spPr>
      </p:pic>
      <p:pic>
        <p:nvPicPr>
          <p:cNvPr id="517" name="Google Shape;517;gcf634a32e9_0_358"/>
          <p:cNvPicPr preferRelativeResize="0"/>
          <p:nvPr/>
        </p:nvPicPr>
        <p:blipFill>
          <a:blip r:embed="rId4">
            <a:alphaModFix/>
          </a:blip>
          <a:stretch>
            <a:fillRect/>
          </a:stretch>
        </p:blipFill>
        <p:spPr>
          <a:xfrm>
            <a:off x="8452900" y="1466850"/>
            <a:ext cx="2057400" cy="3924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gcf68075a66_1_0"/>
          <p:cNvPicPr preferRelativeResize="0"/>
          <p:nvPr/>
        </p:nvPicPr>
        <p:blipFill>
          <a:blip r:embed="rId3">
            <a:alphaModFix/>
          </a:blip>
          <a:stretch>
            <a:fillRect/>
          </a:stretch>
        </p:blipFill>
        <p:spPr>
          <a:xfrm>
            <a:off x="295275" y="1628775"/>
            <a:ext cx="11601450" cy="3600450"/>
          </a:xfrm>
          <a:prstGeom prst="rect">
            <a:avLst/>
          </a:prstGeom>
          <a:noFill/>
          <a:ln>
            <a:noFill/>
          </a:ln>
        </p:spPr>
      </p:pic>
      <p:sp>
        <p:nvSpPr>
          <p:cNvPr id="524" name="Google Shape;524;gcf68075a66_1_0"/>
          <p:cNvSpPr txBox="1"/>
          <p:nvPr/>
        </p:nvSpPr>
        <p:spPr>
          <a:xfrm>
            <a:off x="3167275" y="1182375"/>
            <a:ext cx="6482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2. Ecuaciones de los modelos ajustados</a:t>
            </a:r>
            <a:endParaRPr sz="1700" b="1">
              <a:latin typeface="Comfortaa"/>
              <a:ea typeface="Comfortaa"/>
              <a:cs typeface="Comfortaa"/>
              <a:sym typeface="Comfortaa"/>
            </a:endParaRPr>
          </a:p>
        </p:txBody>
      </p:sp>
      <p:sp>
        <p:nvSpPr>
          <p:cNvPr id="525" name="Google Shape;525;gcf68075a66_1_0"/>
          <p:cNvSpPr txBox="1"/>
          <p:nvPr/>
        </p:nvSpPr>
        <p:spPr>
          <a:xfrm>
            <a:off x="520875" y="549800"/>
            <a:ext cx="1055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2000">
                <a:latin typeface="Comfortaa"/>
                <a:ea typeface="Comfortaa"/>
                <a:cs typeface="Comfortaa"/>
                <a:sym typeface="Comfortaa"/>
              </a:rPr>
              <a:t>A partir de los modelos ajustados salen las siguientes ecuaciones de ajustes:</a:t>
            </a:r>
            <a:endParaRPr sz="2000">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30"/>
        <p:cNvGrpSpPr/>
        <p:nvPr/>
      </p:nvGrpSpPr>
      <p:grpSpPr>
        <a:xfrm>
          <a:off x="0" y="0"/>
          <a:ext cx="0" cy="0"/>
          <a:chOff x="0" y="0"/>
          <a:chExt cx="0" cy="0"/>
        </a:xfrm>
      </p:grpSpPr>
      <p:pic>
        <p:nvPicPr>
          <p:cNvPr id="531" name="Google Shape;531;gcf634a32e9_0_343"/>
          <p:cNvPicPr preferRelativeResize="0"/>
          <p:nvPr/>
        </p:nvPicPr>
        <p:blipFill>
          <a:blip r:embed="rId3">
            <a:alphaModFix/>
          </a:blip>
          <a:stretch>
            <a:fillRect/>
          </a:stretch>
        </p:blipFill>
        <p:spPr>
          <a:xfrm>
            <a:off x="908950" y="283975"/>
            <a:ext cx="2969426" cy="2768850"/>
          </a:xfrm>
          <a:prstGeom prst="rect">
            <a:avLst/>
          </a:prstGeom>
          <a:noFill/>
          <a:ln>
            <a:noFill/>
          </a:ln>
        </p:spPr>
      </p:pic>
      <p:pic>
        <p:nvPicPr>
          <p:cNvPr id="532" name="Google Shape;532;gcf634a32e9_0_343"/>
          <p:cNvPicPr preferRelativeResize="0"/>
          <p:nvPr/>
        </p:nvPicPr>
        <p:blipFill>
          <a:blip r:embed="rId4">
            <a:alphaModFix/>
          </a:blip>
          <a:stretch>
            <a:fillRect/>
          </a:stretch>
        </p:blipFill>
        <p:spPr>
          <a:xfrm>
            <a:off x="4450275" y="283976"/>
            <a:ext cx="3093551" cy="2884600"/>
          </a:xfrm>
          <a:prstGeom prst="rect">
            <a:avLst/>
          </a:prstGeom>
          <a:noFill/>
          <a:ln>
            <a:noFill/>
          </a:ln>
        </p:spPr>
      </p:pic>
      <p:pic>
        <p:nvPicPr>
          <p:cNvPr id="533" name="Google Shape;533;gcf634a32e9_0_343"/>
          <p:cNvPicPr preferRelativeResize="0"/>
          <p:nvPr/>
        </p:nvPicPr>
        <p:blipFill>
          <a:blip r:embed="rId5">
            <a:alphaModFix/>
          </a:blip>
          <a:stretch>
            <a:fillRect/>
          </a:stretch>
        </p:blipFill>
        <p:spPr>
          <a:xfrm>
            <a:off x="908950" y="2937075"/>
            <a:ext cx="2969418" cy="2768850"/>
          </a:xfrm>
          <a:prstGeom prst="rect">
            <a:avLst/>
          </a:prstGeom>
          <a:noFill/>
          <a:ln>
            <a:noFill/>
          </a:ln>
        </p:spPr>
      </p:pic>
      <p:pic>
        <p:nvPicPr>
          <p:cNvPr id="534" name="Google Shape;534;gcf634a32e9_0_343"/>
          <p:cNvPicPr preferRelativeResize="0"/>
          <p:nvPr/>
        </p:nvPicPr>
        <p:blipFill>
          <a:blip r:embed="rId6">
            <a:alphaModFix/>
          </a:blip>
          <a:stretch>
            <a:fillRect/>
          </a:stretch>
        </p:blipFill>
        <p:spPr>
          <a:xfrm>
            <a:off x="4410249" y="3052825"/>
            <a:ext cx="3173625" cy="2959250"/>
          </a:xfrm>
          <a:prstGeom prst="rect">
            <a:avLst/>
          </a:prstGeom>
          <a:noFill/>
          <a:ln>
            <a:noFill/>
          </a:ln>
        </p:spPr>
      </p:pic>
      <p:sp>
        <p:nvSpPr>
          <p:cNvPr id="535" name="Google Shape;535;gcf634a32e9_0_343"/>
          <p:cNvSpPr txBox="1"/>
          <p:nvPr/>
        </p:nvSpPr>
        <p:spPr>
          <a:xfrm>
            <a:off x="7883800" y="2409463"/>
            <a:ext cx="3926700" cy="3201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a:latin typeface="Comfortaa"/>
                <a:ea typeface="Comfortaa"/>
                <a:cs typeface="Comfortaa"/>
                <a:sym typeface="Comfortaa"/>
              </a:rPr>
              <a:t>Con relación a la calidad de ajuste, vemos un ajuste muy similar entre los modelos, todos consiguen seguir muy bien los patrones de tendencia, estacionalidad pero los modelos locales siguen mejor los ciclos. Por otro lado, los valores de AIC y BIC también son similares aunque numéricamente resulta menor el del modelo 3, tanto AIC y BIC coinciden en el mismo modelo. El modelo de regresión cúbico con indicadoras tiene el mayor AIC y BIC (aunque como ya se indicó, el grado del polinomio no es significativo).</a:t>
            </a:r>
            <a:endParaRPr>
              <a:latin typeface="Comfortaa"/>
              <a:ea typeface="Comfortaa"/>
              <a:cs typeface="Comfortaa"/>
              <a:sym typeface="Comfortaa"/>
            </a:endParaRPr>
          </a:p>
        </p:txBody>
      </p:sp>
      <p:pic>
        <p:nvPicPr>
          <p:cNvPr id="536" name="Google Shape;536;gcf634a32e9_0_343"/>
          <p:cNvPicPr preferRelativeResize="0"/>
          <p:nvPr/>
        </p:nvPicPr>
        <p:blipFill>
          <a:blip r:embed="rId7">
            <a:alphaModFix/>
          </a:blip>
          <a:stretch>
            <a:fillRect/>
          </a:stretch>
        </p:blipFill>
        <p:spPr>
          <a:xfrm>
            <a:off x="7989774" y="495800"/>
            <a:ext cx="3714750" cy="1714500"/>
          </a:xfrm>
          <a:prstGeom prst="rect">
            <a:avLst/>
          </a:prstGeom>
          <a:noFill/>
          <a:ln>
            <a:noFill/>
          </a:ln>
        </p:spPr>
      </p:pic>
      <p:sp>
        <p:nvSpPr>
          <p:cNvPr id="537" name="Google Shape;537;gcf634a32e9_0_343"/>
          <p:cNvSpPr txBox="1"/>
          <p:nvPr/>
        </p:nvSpPr>
        <p:spPr>
          <a:xfrm>
            <a:off x="1751600" y="283975"/>
            <a:ext cx="528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b="1">
                <a:latin typeface="Comfortaa"/>
                <a:ea typeface="Comfortaa"/>
                <a:cs typeface="Comfortaa"/>
                <a:sym typeface="Comfortaa"/>
              </a:rPr>
              <a:t>Gráficos de ajuste de cada uno de los modelos:</a:t>
            </a:r>
            <a:endParaRPr b="1">
              <a:latin typeface="Comfortaa"/>
              <a:ea typeface="Comfortaa"/>
              <a:cs typeface="Comfortaa"/>
              <a:sym typeface="Comfortaa"/>
            </a:endParaRPr>
          </a:p>
        </p:txBody>
      </p:sp>
      <p:sp>
        <p:nvSpPr>
          <p:cNvPr id="538" name="Google Shape;538;gcf634a32e9_0_343"/>
          <p:cNvSpPr txBox="1"/>
          <p:nvPr/>
        </p:nvSpPr>
        <p:spPr>
          <a:xfrm>
            <a:off x="338250" y="5810250"/>
            <a:ext cx="115155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a:latin typeface="Comfortaa"/>
                <a:ea typeface="Comfortaa"/>
                <a:cs typeface="Comfortaa"/>
                <a:sym typeface="Comfortaa"/>
              </a:rPr>
              <a:t>Entre los modelos globales se recomienda el modelo cuadrático con indicadoras ya que con un grado menos del polinomio ajusta igual de bien que el cúbico, por tanto se prefiere por ser un modelo más simple (parsimonioso) además que en los ajustes se noto que el grado 3 del polinomio del segundo modelo no es significativo.</a:t>
            </a:r>
            <a:endParaRPr>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4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4" name="Google Shape;544;gcf634a32e9_0_362"/>
              <p:cNvSpPr txBox="1"/>
              <p:nvPr/>
            </p:nvSpPr>
            <p:spPr>
              <a:xfrm>
                <a:off x="291900" y="4766375"/>
                <a:ext cx="4743000" cy="214235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s-ES" sz="1300" dirty="0">
                    <a:highlight>
                      <a:srgbClr val="FFFFFF"/>
                    </a:highlight>
                    <a:latin typeface="Comfortaa"/>
                    <a:ea typeface="Comfortaa"/>
                    <a:cs typeface="Comfortaa"/>
                    <a:sym typeface="Comfortaa"/>
                  </a:rPr>
                  <a:t>Interpretación del </a:t>
                </a:r>
                <a14:m>
                  <m:oMath xmlns:m="http://schemas.openxmlformats.org/officeDocument/2006/math">
                    <m:sSub>
                      <m:sSubPr>
                        <m:ctrlPr>
                          <a:rPr kumimoji="0" lang="ar-AE"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𝛿</m:t>
                        </m:r>
                      </m:e>
                      <m:sub>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ar-A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sz="1300" dirty="0">
                    <a:highlight>
                      <a:srgbClr val="FFFFFF"/>
                    </a:highlight>
                    <a:latin typeface="Comfortaa"/>
                    <a:ea typeface="Comfortaa"/>
                    <a:cs typeface="Comfortaa"/>
                    <a:sym typeface="Comfortaa"/>
                  </a:rPr>
                  <a:t>:</a:t>
                </a:r>
                <a:endParaRPr sz="1300" dirty="0">
                  <a:highlight>
                    <a:srgbClr val="FFFFFF"/>
                  </a:highlight>
                  <a:latin typeface="Comfortaa"/>
                  <a:ea typeface="Comfortaa"/>
                  <a:cs typeface="Comfortaa"/>
                  <a:sym typeface="Comfortaa"/>
                </a:endParaRPr>
              </a:p>
              <a:p>
                <a:pPr marL="0" lvl="0" indent="0" algn="just" rtl="0">
                  <a:lnSpc>
                    <a:spcPct val="115000"/>
                  </a:lnSpc>
                  <a:spcBef>
                    <a:spcPts val="1200"/>
                  </a:spcBef>
                  <a:spcAft>
                    <a:spcPts val="1200"/>
                  </a:spcAft>
                  <a:buClr>
                    <a:schemeClr val="dk1"/>
                  </a:buClr>
                  <a:buSzPts val="1100"/>
                  <a:buFont typeface="Arial"/>
                  <a:buNone/>
                </a:pPr>
                <a:r>
                  <a:rPr lang="es-ES" sz="1300" dirty="0">
                    <a:highlight>
                      <a:srgbClr val="FFFFFF"/>
                    </a:highlight>
                    <a:latin typeface="Comfortaa"/>
                    <a:ea typeface="Comfortaa"/>
                    <a:cs typeface="Comfortaa"/>
                    <a:sym typeface="Comfortaa"/>
                  </a:rPr>
                  <a:t>* El modelo 1 estima que en promedio del índice de producción nominal en el mes de enero disminuyó en 3.18178 unidades en comparación con el del mes de diciembre en cada año, en cambio para el modelo 2 la disminución fue de 3.1146.</a:t>
                </a:r>
                <a:endParaRPr sz="1300" dirty="0">
                  <a:latin typeface="Comfortaa"/>
                  <a:ea typeface="Comfortaa"/>
                  <a:cs typeface="Comfortaa"/>
                  <a:sym typeface="Comfortaa"/>
                </a:endParaRPr>
              </a:p>
            </p:txBody>
          </p:sp>
        </mc:Choice>
        <mc:Fallback xmlns="">
          <p:sp>
            <p:nvSpPr>
              <p:cNvPr id="544" name="Google Shape;544;gcf634a32e9_0_362"/>
              <p:cNvSpPr txBox="1">
                <a:spLocks noRot="1" noChangeAspect="1" noMove="1" noResize="1" noEditPoints="1" noAdjustHandles="1" noChangeArrowheads="1" noChangeShapeType="1" noTextEdit="1"/>
              </p:cNvSpPr>
              <p:nvPr/>
            </p:nvSpPr>
            <p:spPr>
              <a:xfrm>
                <a:off x="291900" y="4766375"/>
                <a:ext cx="4743000" cy="2142351"/>
              </a:xfrm>
              <a:prstGeom prst="rect">
                <a:avLst/>
              </a:prstGeom>
              <a:blipFill>
                <a:blip r:embed="rId3"/>
                <a:stretch>
                  <a:fillRect l="-257" r="-1157"/>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5" name="Google Shape;545;gcf634a32e9_0_362"/>
              <p:cNvSpPr txBox="1"/>
              <p:nvPr/>
            </p:nvSpPr>
            <p:spPr>
              <a:xfrm>
                <a:off x="1422600" y="499625"/>
                <a:ext cx="9346800" cy="6707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dirty="0">
                    <a:latin typeface="Comfortaa"/>
                    <a:ea typeface="Comfortaa"/>
                    <a:cs typeface="Comfortaa"/>
                    <a:sym typeface="Comfortaa"/>
                  </a:rPr>
                  <a:t>Ya que la serie es aditiva, los </a:t>
                </a:r>
                <a14:m>
                  <m:oMath xmlns:m="http://schemas.openxmlformats.org/officeDocument/2006/math">
                    <m:sSub>
                      <m:sSubPr>
                        <m:ctrlPr>
                          <a:rPr kumimoji="0" lang="ar-AE"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𝛿</m:t>
                        </m:r>
                      </m:e>
                      <m:sub>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ar-A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dirty="0">
                    <a:latin typeface="Comfortaa"/>
                    <a:ea typeface="Comfortaa"/>
                    <a:cs typeface="Comfortaa"/>
                    <a:sym typeface="Comfortaa"/>
                  </a:rPr>
                  <a:t>es la diferencia entre la media de la serie en el mes i del año menos la media en el periodo de referencia, es decir, diciembre.</a:t>
                </a:r>
                <a:endParaRPr dirty="0">
                  <a:latin typeface="Comfortaa"/>
                  <a:ea typeface="Comfortaa"/>
                  <a:cs typeface="Comfortaa"/>
                  <a:sym typeface="Comfortaa"/>
                </a:endParaRPr>
              </a:p>
            </p:txBody>
          </p:sp>
        </mc:Choice>
        <mc:Fallback xmlns="">
          <p:sp>
            <p:nvSpPr>
              <p:cNvPr id="545" name="Google Shape;545;gcf634a32e9_0_362"/>
              <p:cNvSpPr txBox="1">
                <a:spLocks noRot="1" noChangeAspect="1" noMove="1" noResize="1" noEditPoints="1" noAdjustHandles="1" noChangeArrowheads="1" noChangeShapeType="1" noTextEdit="1"/>
              </p:cNvSpPr>
              <p:nvPr/>
            </p:nvSpPr>
            <p:spPr>
              <a:xfrm>
                <a:off x="1422600" y="499625"/>
                <a:ext cx="9346800" cy="670731"/>
              </a:xfrm>
              <a:prstGeom prst="rect">
                <a:avLst/>
              </a:prstGeom>
              <a:blipFill>
                <a:blip r:embed="rId4"/>
                <a:stretch>
                  <a:fillRect l="-196" b="-1818"/>
                </a:stretch>
              </a:blipFill>
              <a:ln>
                <a:noFill/>
              </a:ln>
            </p:spPr>
            <p:txBody>
              <a:bodyPr/>
              <a:lstStyle/>
              <a:p>
                <a:r>
                  <a:rPr lang="fr-FR">
                    <a:noFill/>
                  </a:rPr>
                  <a:t> </a:t>
                </a:r>
              </a:p>
            </p:txBody>
          </p:sp>
        </mc:Fallback>
      </mc:AlternateContent>
      <p:pic>
        <p:nvPicPr>
          <p:cNvPr id="546" name="Google Shape;546;gcf634a32e9_0_362"/>
          <p:cNvPicPr preferRelativeResize="0"/>
          <p:nvPr/>
        </p:nvPicPr>
        <p:blipFill>
          <a:blip r:embed="rId5">
            <a:alphaModFix/>
          </a:blip>
          <a:stretch>
            <a:fillRect/>
          </a:stretch>
        </p:blipFill>
        <p:spPr>
          <a:xfrm>
            <a:off x="1816275" y="1202038"/>
            <a:ext cx="2792044" cy="3477500"/>
          </a:xfrm>
          <a:prstGeom prst="rect">
            <a:avLst/>
          </a:prstGeom>
          <a:noFill/>
          <a:ln>
            <a:noFill/>
          </a:ln>
        </p:spPr>
      </p:pic>
      <p:pic>
        <p:nvPicPr>
          <p:cNvPr id="547" name="Google Shape;547;gcf634a32e9_0_362"/>
          <p:cNvPicPr preferRelativeResize="0"/>
          <p:nvPr/>
        </p:nvPicPr>
        <p:blipFill>
          <a:blip r:embed="rId6">
            <a:alphaModFix/>
          </a:blip>
          <a:stretch>
            <a:fillRect/>
          </a:stretch>
        </p:blipFill>
        <p:spPr>
          <a:xfrm>
            <a:off x="4939294" y="1053863"/>
            <a:ext cx="3659066" cy="3411925"/>
          </a:xfrm>
          <a:prstGeom prst="rect">
            <a:avLst/>
          </a:prstGeom>
          <a:noFill/>
          <a:ln>
            <a:noFill/>
          </a:ln>
        </p:spPr>
      </p:pic>
      <mc:AlternateContent xmlns:mc="http://schemas.openxmlformats.org/markup-compatibility/2006" xmlns:a14="http://schemas.microsoft.com/office/drawing/2010/main">
        <mc:Choice Requires="a14">
          <p:sp>
            <p:nvSpPr>
              <p:cNvPr id="548" name="Google Shape;548;gcf634a32e9_0_362"/>
              <p:cNvSpPr txBox="1"/>
              <p:nvPr/>
            </p:nvSpPr>
            <p:spPr>
              <a:xfrm>
                <a:off x="8543275" y="1697825"/>
                <a:ext cx="3219600" cy="2085734"/>
              </a:xfrm>
              <a:prstGeom prst="rect">
                <a:avLst/>
              </a:prstGeom>
              <a:noFill/>
              <a:ln>
                <a:noFill/>
              </a:ln>
            </p:spPr>
            <p:txBody>
              <a:bodyPr spcFirstLastPara="1" wrap="square" lIns="91425" tIns="91425" rIns="91425" bIns="91425" anchor="t" anchorCtr="0">
                <a:spAutoFit/>
              </a:bodyPr>
              <a:lstStyle/>
              <a:p>
                <a:pPr lvl="0" algn="just"/>
                <a:r>
                  <a:rPr lang="es-ES" dirty="0">
                    <a:latin typeface="Comfortaa"/>
                    <a:ea typeface="Comfortaa"/>
                    <a:cs typeface="Comfortaa"/>
                    <a:sym typeface="Comfortaa"/>
                  </a:rPr>
                  <a:t>Vemos que el modelo 1 y el modelo 2 estiman la misma forma para </a:t>
                </a:r>
                <a14:m>
                  <m:oMath xmlns:m="http://schemas.openxmlformats.org/officeDocument/2006/math">
                    <m:sSub>
                      <m:sSubPr>
                        <m:ctrlPr>
                          <a:rPr kumimoji="0" lang="ar-A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dirty="0">
                    <a:latin typeface="Comfortaa"/>
                    <a:ea typeface="Comfortaa"/>
                    <a:cs typeface="Comfortaa"/>
                    <a:sym typeface="Comfortaa"/>
                  </a:rPr>
                  <a:t>además de que sus valores son muy similares para los efectos estacionales (no son iguales pero tienen diferencias muy pequeñas en las estimaciones de los </a:t>
                </a:r>
                <a14:m>
                  <m:oMath xmlns:m="http://schemas.openxmlformats.org/officeDocument/2006/math">
                    <m:sSub>
                      <m:sSubPr>
                        <m:ctrlPr>
                          <a:rPr lang="ar-AE" sz="2000" i="1" kern="1200">
                            <a:solidFill>
                              <a:prstClr val="black"/>
                            </a:solidFill>
                            <a:latin typeface="Cambria Math" panose="02040503050406030204" pitchFamily="18" charset="0"/>
                            <a:ea typeface="+mn-ea"/>
                            <a:cs typeface="+mn-cs"/>
                          </a:rPr>
                        </m:ctrlPr>
                      </m:sSubPr>
                      <m:e>
                        <m:r>
                          <a:rPr lang="ar-AE" sz="2000" kern="1200">
                            <a:solidFill>
                              <a:prstClr val="black"/>
                            </a:solidFill>
                            <a:latin typeface="Cambria Math" panose="02040503050406030204" pitchFamily="18" charset="0"/>
                            <a:ea typeface="+mn-ea"/>
                            <a:cs typeface="+mn-cs"/>
                          </a:rPr>
                          <m:t>𝛿</m:t>
                        </m:r>
                      </m:e>
                      <m:sub>
                        <m:r>
                          <a:rPr lang="ar-AE" sz="2000" kern="1200">
                            <a:solidFill>
                              <a:prstClr val="black"/>
                            </a:solidFill>
                            <a:latin typeface="Cambria Math" panose="02040503050406030204" pitchFamily="18" charset="0"/>
                            <a:ea typeface="+mn-ea"/>
                            <a:cs typeface="+mn-cs"/>
                          </a:rPr>
                          <m:t>𝑖</m:t>
                        </m:r>
                      </m:sub>
                    </m:sSub>
                  </m:oMath>
                </a14:m>
                <a:r>
                  <a:rPr lang="es-CO" dirty="0">
                    <a:latin typeface="Comfortaa"/>
                    <a:ea typeface="Comfortaa"/>
                    <a:cs typeface="Comfortaa"/>
                    <a:sym typeface="Comfortaa"/>
                  </a:rPr>
                  <a:t>)</a:t>
                </a:r>
                <a:endParaRPr dirty="0">
                  <a:latin typeface="Comfortaa"/>
                  <a:ea typeface="Comfortaa"/>
                  <a:cs typeface="Comfortaa"/>
                  <a:sym typeface="Comfortaa"/>
                </a:endParaRPr>
              </a:p>
            </p:txBody>
          </p:sp>
        </mc:Choice>
        <mc:Fallback xmlns="">
          <p:sp>
            <p:nvSpPr>
              <p:cNvPr id="548" name="Google Shape;548;gcf634a32e9_0_362"/>
              <p:cNvSpPr txBox="1">
                <a:spLocks noRot="1" noChangeAspect="1" noMove="1" noResize="1" noEditPoints="1" noAdjustHandles="1" noChangeArrowheads="1" noChangeShapeType="1" noTextEdit="1"/>
              </p:cNvSpPr>
              <p:nvPr/>
            </p:nvSpPr>
            <p:spPr>
              <a:xfrm>
                <a:off x="8543275" y="1697825"/>
                <a:ext cx="3219600" cy="2085734"/>
              </a:xfrm>
              <a:prstGeom prst="rect">
                <a:avLst/>
              </a:prstGeom>
              <a:blipFill>
                <a:blip r:embed="rId7"/>
                <a:stretch>
                  <a:fillRect l="-567" r="-378"/>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9" name="Google Shape;549;gcf634a32e9_0_362"/>
              <p:cNvSpPr txBox="1"/>
              <p:nvPr/>
            </p:nvSpPr>
            <p:spPr>
              <a:xfrm>
                <a:off x="5034975" y="4310375"/>
                <a:ext cx="6830400" cy="2548168"/>
              </a:xfrm>
              <a:prstGeom prst="rect">
                <a:avLst/>
              </a:prstGeom>
              <a:noFill/>
              <a:ln>
                <a:noFill/>
              </a:ln>
            </p:spPr>
            <p:txBody>
              <a:bodyPr spcFirstLastPara="1" wrap="square" lIns="91425" tIns="91425" rIns="91425" bIns="91425" anchor="t" anchorCtr="0">
                <a:spAutoFit/>
              </a:bodyPr>
              <a:lstStyle/>
              <a:p>
                <a:pPr marL="457200" lvl="0" indent="-311150" algn="just" rtl="0">
                  <a:spcBef>
                    <a:spcPts val="0"/>
                  </a:spcBef>
                  <a:spcAft>
                    <a:spcPts val="0"/>
                  </a:spcAft>
                  <a:buSzPts val="1300"/>
                  <a:buFont typeface="Comfortaa"/>
                  <a:buChar char="-"/>
                </a:pPr>
                <a:r>
                  <a:rPr lang="es-ES" sz="1300" dirty="0">
                    <a:latin typeface="Comfortaa"/>
                    <a:ea typeface="Comfortaa"/>
                    <a:cs typeface="Comfortaa"/>
                    <a:sym typeface="Comfortaa"/>
                  </a:rPr>
                  <a:t> Mediante el gráfico se puede notar que las estimación del</a:t>
                </a:r>
                <a14:m>
                  <m:oMath xmlns:m="http://schemas.openxmlformats.org/officeDocument/2006/math">
                    <m:r>
                      <a:rPr kumimoji="0" lang="es-E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ar-A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𝛿</m:t>
                        </m:r>
                      </m:e>
                      <m:sub>
                        <m:r>
                          <a:rPr kumimoji="0" lang="ar-A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ar-A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sz="1300" dirty="0">
                    <a:latin typeface="Comfortaa"/>
                    <a:ea typeface="Comfortaa"/>
                    <a:cs typeface="Comfortaa"/>
                    <a:sym typeface="Comfortaa"/>
                  </a:rPr>
                  <a:t>qué es el del mes de enero es la única con valor negativo, es decir es el único mes donde la producción nominal tuvo una disminución respecto al mes de diciembre que es el de referencia, por lo tanto para el resto de meses de febrero a noviembre tuvo un aumento en comparación con el mes de diciembre (Este es un comportamiento dentro de cada año).</a:t>
                </a:r>
              </a:p>
              <a:p>
                <a:pPr marL="0" lvl="0" indent="0" algn="just" rtl="0">
                  <a:spcBef>
                    <a:spcPts val="0"/>
                  </a:spcBef>
                  <a:spcAft>
                    <a:spcPts val="0"/>
                  </a:spcAft>
                  <a:buClr>
                    <a:schemeClr val="dk1"/>
                  </a:buClr>
                  <a:buSzPts val="1100"/>
                  <a:buFont typeface="Arial"/>
                  <a:buNone/>
                </a:pPr>
                <a:endParaRPr lang="es-ES" sz="1300" dirty="0">
                  <a:latin typeface="Comfortaa"/>
                  <a:ea typeface="Comfortaa"/>
                  <a:cs typeface="Comfortaa"/>
                  <a:sym typeface="Comfortaa"/>
                </a:endParaRPr>
              </a:p>
              <a:p>
                <a:pPr marL="457200" indent="-311150" algn="just">
                  <a:buSzPts val="1300"/>
                  <a:buFont typeface="Comfortaa"/>
                  <a:buChar char="-"/>
                </a:pPr>
                <a:r>
                  <a:rPr lang="es-ES" sz="1300" dirty="0">
                    <a:latin typeface="Comfortaa"/>
                    <a:ea typeface="Comfortaa"/>
                    <a:cs typeface="Comfortaa"/>
                    <a:sym typeface="Comfortaa"/>
                  </a:rPr>
                  <a:t> Se puede visualizar mediante la gráfica que la estimación del </a:t>
                </a:r>
                <a14:m>
                  <m:oMath xmlns:m="http://schemas.openxmlformats.org/officeDocument/2006/math">
                    <m:r>
                      <a:rPr lang="es-CO" sz="1800" smtClean="0">
                        <a:latin typeface="Cambria Math" panose="02040503050406030204" pitchFamily="18" charset="0"/>
                      </a:rPr>
                      <m:t>𝛿</m:t>
                    </m:r>
                  </m:oMath>
                </a14:m>
                <a:endParaRPr lang="es-CO" sz="1800" dirty="0"/>
              </a:p>
              <a:p>
                <a:pPr marL="457200" lvl="0" indent="-311150" algn="just" rtl="0">
                  <a:spcBef>
                    <a:spcPts val="0"/>
                  </a:spcBef>
                  <a:spcAft>
                    <a:spcPts val="0"/>
                  </a:spcAft>
                  <a:buSzPts val="1300"/>
                  <a:buFont typeface="Comfortaa"/>
                  <a:buChar char="-"/>
                </a:pPr>
                <a:r>
                  <a:rPr lang="es-ES" sz="1300" dirty="0">
                    <a:latin typeface="Comfortaa"/>
                    <a:ea typeface="Comfortaa"/>
                    <a:cs typeface="Comfortaa"/>
                    <a:sym typeface="Comfortaa"/>
                  </a:rPr>
                  <a:t>para el mes 12 es decir de diciembre toma el valor de cero, debido a que es el mes de referencia.</a:t>
                </a:r>
              </a:p>
              <a:p>
                <a:pPr marL="0" lvl="0" indent="0" algn="l" rtl="0">
                  <a:spcBef>
                    <a:spcPts val="0"/>
                  </a:spcBef>
                  <a:spcAft>
                    <a:spcPts val="0"/>
                  </a:spcAft>
                  <a:buNone/>
                </a:pPr>
                <a:endParaRPr dirty="0">
                  <a:latin typeface="Corbel"/>
                  <a:ea typeface="Corbel"/>
                  <a:cs typeface="Corbel"/>
                  <a:sym typeface="Corbel"/>
                </a:endParaRPr>
              </a:p>
            </p:txBody>
          </p:sp>
        </mc:Choice>
        <mc:Fallback xmlns="">
          <p:sp>
            <p:nvSpPr>
              <p:cNvPr id="549" name="Google Shape;549;gcf634a32e9_0_362"/>
              <p:cNvSpPr txBox="1">
                <a:spLocks noRot="1" noChangeAspect="1" noMove="1" noResize="1" noEditPoints="1" noAdjustHandles="1" noChangeArrowheads="1" noChangeShapeType="1" noTextEdit="1"/>
              </p:cNvSpPr>
              <p:nvPr/>
            </p:nvSpPr>
            <p:spPr>
              <a:xfrm>
                <a:off x="5034975" y="4310375"/>
                <a:ext cx="6830400" cy="2548168"/>
              </a:xfrm>
              <a:prstGeom prst="rect">
                <a:avLst/>
              </a:prstGeom>
              <a:blipFill>
                <a:blip r:embed="rId8"/>
                <a:stretch>
                  <a:fillRect r="-89"/>
                </a:stretch>
              </a:blipFill>
              <a:ln>
                <a:noFill/>
              </a:ln>
            </p:spPr>
            <p:txBody>
              <a:bodyPr/>
              <a:lstStyle/>
              <a:p>
                <a:r>
                  <a:rPr lang="fr-FR">
                    <a:noFill/>
                  </a:rPr>
                  <a:t> </a:t>
                </a:r>
              </a:p>
            </p:txBody>
          </p:sp>
        </mc:Fallback>
      </mc:AlternateContent>
      <p:sp>
        <p:nvSpPr>
          <p:cNvPr id="550" name="Google Shape;550;gcf634a32e9_0_362"/>
          <p:cNvSpPr txBox="1"/>
          <p:nvPr/>
        </p:nvSpPr>
        <p:spPr>
          <a:xfrm>
            <a:off x="5034975" y="1143000"/>
            <a:ext cx="535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b="1">
                <a:latin typeface="Comfortaa"/>
                <a:ea typeface="Comfortaa"/>
                <a:cs typeface="Comfortaa"/>
                <a:sym typeface="Comfortaa"/>
              </a:rPr>
              <a:t>Componente estacional en los modelos globales:</a:t>
            </a:r>
            <a:endParaRPr b="1">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55"/>
        <p:cNvGrpSpPr/>
        <p:nvPr/>
      </p:nvGrpSpPr>
      <p:grpSpPr>
        <a:xfrm>
          <a:off x="0" y="0"/>
          <a:ext cx="0" cy="0"/>
          <a:chOff x="0" y="0"/>
          <a:chExt cx="0" cy="0"/>
        </a:xfrm>
      </p:grpSpPr>
      <p:pic>
        <p:nvPicPr>
          <p:cNvPr id="559" name="Google Shape;559;gcf634a32e9_2_438"/>
          <p:cNvPicPr preferRelativeResize="0"/>
          <p:nvPr/>
        </p:nvPicPr>
        <p:blipFill>
          <a:blip r:embed="rId3">
            <a:alphaModFix/>
          </a:blip>
          <a:stretch>
            <a:fillRect/>
          </a:stretch>
        </p:blipFill>
        <p:spPr>
          <a:xfrm>
            <a:off x="6413650" y="1722425"/>
            <a:ext cx="5219700" cy="4733925"/>
          </a:xfrm>
          <a:prstGeom prst="rect">
            <a:avLst/>
          </a:prstGeom>
          <a:noFill/>
          <a:ln>
            <a:noFill/>
          </a:ln>
        </p:spPr>
      </p:pic>
      <p:sp>
        <p:nvSpPr>
          <p:cNvPr id="556" name="Google Shape;556;gcf634a32e9_2_438"/>
          <p:cNvSpPr txBox="1"/>
          <p:nvPr/>
        </p:nvSpPr>
        <p:spPr>
          <a:xfrm>
            <a:off x="609525" y="4545175"/>
            <a:ext cx="5804100" cy="1985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300">
                <a:latin typeface="Comfortaa"/>
                <a:ea typeface="Comfortaa"/>
                <a:cs typeface="Comfortaa"/>
                <a:sym typeface="Comfortaa"/>
              </a:rPr>
              <a:t>En esta figura vemos que la forma del patrón estacional que estima al final Holt-Winters y el que estima globalmente el filtro de la descomposición, es muy similar aunque se observan algunas diferencias que destacan para los meses de mayo a noviembre, periodos del año en los que Holt-Winters termina con estimaciones mayores a las del filtro. Podemos decir que dado lo anterior, la forma del patrón estacional es más o menos estable y que en esta componente las proyecciones en los pronósticos ex–post del filtro y de Holt-Winters, no distan mucho.</a:t>
            </a:r>
            <a:endParaRPr b="1">
              <a:latin typeface="Comfortaa"/>
              <a:ea typeface="Comfortaa"/>
              <a:cs typeface="Comfortaa"/>
              <a:sym typeface="Comfortaa"/>
            </a:endParaRPr>
          </a:p>
        </p:txBody>
      </p:sp>
      <mc:AlternateContent xmlns:mc="http://schemas.openxmlformats.org/markup-compatibility/2006" xmlns:a14="http://schemas.microsoft.com/office/drawing/2010/main">
        <mc:Choice Requires="a14">
          <p:sp>
            <p:nvSpPr>
              <p:cNvPr id="557" name="Google Shape;557;gcf634a32e9_2_438"/>
              <p:cNvSpPr txBox="1"/>
              <p:nvPr/>
            </p:nvSpPr>
            <p:spPr>
              <a:xfrm>
                <a:off x="6413650" y="740350"/>
                <a:ext cx="5299500" cy="1193181"/>
              </a:xfrm>
              <a:prstGeom prst="rect">
                <a:avLst/>
              </a:prstGeom>
              <a:noFill/>
              <a:ln>
                <a:noFill/>
              </a:ln>
            </p:spPr>
            <p:txBody>
              <a:bodyPr spcFirstLastPara="1" wrap="square" lIns="91425" tIns="91425" rIns="91425" bIns="91425" anchor="t" anchorCtr="0">
                <a:spAutoFit/>
              </a:bodyPr>
              <a:lstStyle/>
              <a:p>
                <a:pPr lvl="0" algn="just"/>
                <a:r>
                  <a:rPr lang="es-ES" dirty="0">
                    <a:latin typeface="Comfortaa"/>
                    <a:ea typeface="Comfortaa"/>
                    <a:cs typeface="Comfortaa"/>
                    <a:sym typeface="Comfortaa"/>
                  </a:rPr>
                  <a:t>Vemos que los modelos globales respecto a los locales estiman la misma forma de </a:t>
                </a:r>
                <a14:m>
                  <m:oMath xmlns:m="http://schemas.openxmlformats.org/officeDocument/2006/math">
                    <m:sSub>
                      <m:sSubPr>
                        <m:ctrlPr>
                          <a:rPr kumimoji="0" lang="ar-A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ar-A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Sub>
                    <m:r>
                      <a:rPr kumimoji="0" lang="ar-A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lang="es-ES" dirty="0">
                    <a:latin typeface="Comfortaa"/>
                    <a:ea typeface="Comfortaa"/>
                    <a:cs typeface="Comfortaa"/>
                    <a:sym typeface="Comfortaa"/>
                  </a:rPr>
                  <a:t>pero con valores diferentes de los efectos estacionales al no coincidir los </a:t>
                </a:r>
                <a14:m>
                  <m:oMath xmlns:m="http://schemas.openxmlformats.org/officeDocument/2006/math">
                    <m:sSub>
                      <m:sSubPr>
                        <m:ctrlPr>
                          <a:rPr lang="ar-AE" sz="1800" i="1" kern="1200">
                            <a:solidFill>
                              <a:prstClr val="black"/>
                            </a:solidFill>
                            <a:latin typeface="Cambria Math" panose="02040503050406030204" pitchFamily="18" charset="0"/>
                            <a:ea typeface="+mn-ea"/>
                            <a:cs typeface="+mn-cs"/>
                          </a:rPr>
                        </m:ctrlPr>
                      </m:sSubPr>
                      <m:e>
                        <m:r>
                          <a:rPr lang="ar-AE" sz="1800" kern="1200">
                            <a:solidFill>
                              <a:prstClr val="black"/>
                            </a:solidFill>
                            <a:latin typeface="Cambria Math" panose="02040503050406030204" pitchFamily="18" charset="0"/>
                            <a:ea typeface="+mn-ea"/>
                            <a:cs typeface="+mn-cs"/>
                          </a:rPr>
                          <m:t>𝛿</m:t>
                        </m:r>
                      </m:e>
                      <m:sub>
                        <m:r>
                          <a:rPr lang="ar-AE" sz="1800" kern="1200">
                            <a:solidFill>
                              <a:prstClr val="black"/>
                            </a:solidFill>
                            <a:latin typeface="Cambria Math" panose="02040503050406030204" pitchFamily="18" charset="0"/>
                            <a:ea typeface="+mn-ea"/>
                            <a:cs typeface="+mn-cs"/>
                          </a:rPr>
                          <m:t>𝑖</m:t>
                        </m:r>
                      </m:sub>
                    </m:sSub>
                  </m:oMath>
                </a14:m>
                <a:endParaRPr sz="1800" b="1" dirty="0">
                  <a:latin typeface="Comfortaa"/>
                  <a:ea typeface="Comfortaa"/>
                  <a:cs typeface="Comfortaa"/>
                  <a:sym typeface="Comfortaa"/>
                </a:endParaRPr>
              </a:p>
            </p:txBody>
          </p:sp>
        </mc:Choice>
        <mc:Fallback xmlns="">
          <p:sp>
            <p:nvSpPr>
              <p:cNvPr id="557" name="Google Shape;557;gcf634a32e9_2_438"/>
              <p:cNvSpPr txBox="1">
                <a:spLocks noRot="1" noChangeAspect="1" noMove="1" noResize="1" noEditPoints="1" noAdjustHandles="1" noChangeArrowheads="1" noChangeShapeType="1" noTextEdit="1"/>
              </p:cNvSpPr>
              <p:nvPr/>
            </p:nvSpPr>
            <p:spPr>
              <a:xfrm>
                <a:off x="6413650" y="740350"/>
                <a:ext cx="5299500" cy="1193181"/>
              </a:xfrm>
              <a:prstGeom prst="rect">
                <a:avLst/>
              </a:prstGeom>
              <a:blipFill>
                <a:blip r:embed="rId4"/>
                <a:stretch>
                  <a:fillRect l="-345" r="-345"/>
                </a:stretch>
              </a:blipFill>
              <a:ln>
                <a:noFill/>
              </a:ln>
            </p:spPr>
            <p:txBody>
              <a:bodyPr/>
              <a:lstStyle/>
              <a:p>
                <a:r>
                  <a:rPr lang="fr-FR">
                    <a:noFill/>
                  </a:rPr>
                  <a:t> </a:t>
                </a:r>
              </a:p>
            </p:txBody>
          </p:sp>
        </mc:Fallback>
      </mc:AlternateContent>
      <p:pic>
        <p:nvPicPr>
          <p:cNvPr id="558" name="Google Shape;558;gcf634a32e9_2_438"/>
          <p:cNvPicPr preferRelativeResize="0"/>
          <p:nvPr/>
        </p:nvPicPr>
        <p:blipFill>
          <a:blip r:embed="rId5">
            <a:alphaModFix/>
          </a:blip>
          <a:stretch>
            <a:fillRect/>
          </a:stretch>
        </p:blipFill>
        <p:spPr>
          <a:xfrm>
            <a:off x="1107300" y="304800"/>
            <a:ext cx="4547525" cy="4240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564"/>
        <p:cNvGrpSpPr/>
        <p:nvPr/>
      </p:nvGrpSpPr>
      <p:grpSpPr>
        <a:xfrm>
          <a:off x="0" y="0"/>
          <a:ext cx="0" cy="0"/>
          <a:chOff x="0" y="0"/>
          <a:chExt cx="0" cy="0"/>
        </a:xfrm>
      </p:grpSpPr>
      <p:sp>
        <p:nvSpPr>
          <p:cNvPr id="565" name="Google Shape;565;gcf634a32e9_0_390"/>
          <p:cNvSpPr txBox="1"/>
          <p:nvPr/>
        </p:nvSpPr>
        <p:spPr>
          <a:xfrm>
            <a:off x="1000800" y="4004850"/>
            <a:ext cx="10190400" cy="24012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Font typeface="Comfortaa"/>
              <a:buChar char="-"/>
            </a:pPr>
            <a:r>
              <a:rPr lang="es-ES" sz="1600">
                <a:latin typeface="Comfortaa"/>
                <a:ea typeface="Comfortaa"/>
                <a:cs typeface="Comfortaa"/>
                <a:sym typeface="Comfortaa"/>
              </a:rPr>
              <a:t>Se observa que los valores ajustados se acercan a los valores que toma la serie; la componente cíclica que toma la serie está presente ya que se puede observar que la tendencia no es una curva completamente suave. </a:t>
            </a:r>
            <a:endParaRPr sz="1600">
              <a:latin typeface="Comfortaa"/>
              <a:ea typeface="Comfortaa"/>
              <a:cs typeface="Comfortaa"/>
              <a:sym typeface="Comfortaa"/>
            </a:endParaRPr>
          </a:p>
          <a:p>
            <a:pPr marL="0" lvl="0" indent="0" algn="just" rtl="0">
              <a:spcBef>
                <a:spcPts val="0"/>
              </a:spcBef>
              <a:spcAft>
                <a:spcPts val="0"/>
              </a:spcAft>
              <a:buNone/>
            </a:pPr>
            <a:endParaRPr sz="1600">
              <a:latin typeface="Comfortaa"/>
              <a:ea typeface="Comfortaa"/>
              <a:cs typeface="Comfortaa"/>
              <a:sym typeface="Comfortaa"/>
            </a:endParaRPr>
          </a:p>
          <a:p>
            <a:pPr marL="457200" lvl="0" indent="-330200" algn="just" rtl="0">
              <a:spcBef>
                <a:spcPts val="0"/>
              </a:spcBef>
              <a:spcAft>
                <a:spcPts val="0"/>
              </a:spcAft>
              <a:buSzPts val="1600"/>
              <a:buFont typeface="Comfortaa"/>
              <a:buChar char="-"/>
            </a:pPr>
            <a:r>
              <a:rPr lang="es-ES" sz="1600">
                <a:latin typeface="Comfortaa"/>
                <a:ea typeface="Comfortaa"/>
                <a:cs typeface="Comfortaa"/>
                <a:sym typeface="Comfortaa"/>
              </a:rPr>
              <a:t>Por otra parte, el ajuste que hace LOESS al final de la serie es creciente, aunque el valor real muestra una tendencia decreciente.</a:t>
            </a:r>
            <a:endParaRPr sz="1600">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1600">
              <a:latin typeface="Comfortaa"/>
              <a:ea typeface="Comfortaa"/>
              <a:cs typeface="Comfortaa"/>
              <a:sym typeface="Comfortaa"/>
            </a:endParaRPr>
          </a:p>
          <a:p>
            <a:pPr marL="457200" lvl="0" indent="-330200" algn="just" rtl="0">
              <a:spcBef>
                <a:spcPts val="0"/>
              </a:spcBef>
              <a:spcAft>
                <a:spcPts val="0"/>
              </a:spcAft>
              <a:buSzPts val="1600"/>
              <a:buFont typeface="Comfortaa"/>
              <a:buChar char="-"/>
            </a:pPr>
            <a:r>
              <a:rPr lang="es-ES" sz="1600">
                <a:latin typeface="Comfortaa"/>
                <a:ea typeface="Comfortaa"/>
                <a:cs typeface="Comfortaa"/>
                <a:sym typeface="Comfortaa"/>
              </a:rPr>
              <a:t>Para un ajuste global polinomial alcanzando el mismo ajuste que LOESS, el modelo global debería ser un polinomial con aproximadamente 13 parámetros.</a:t>
            </a:r>
            <a:endParaRPr sz="1600" b="1">
              <a:latin typeface="Comfortaa"/>
              <a:ea typeface="Comfortaa"/>
              <a:cs typeface="Comfortaa"/>
              <a:sym typeface="Comfortaa"/>
            </a:endParaRPr>
          </a:p>
        </p:txBody>
      </p:sp>
      <p:pic>
        <p:nvPicPr>
          <p:cNvPr id="566" name="Google Shape;566;gcf634a32e9_0_390"/>
          <p:cNvPicPr preferRelativeResize="0"/>
          <p:nvPr/>
        </p:nvPicPr>
        <p:blipFill>
          <a:blip r:embed="rId3">
            <a:alphaModFix/>
          </a:blip>
          <a:stretch>
            <a:fillRect/>
          </a:stretch>
        </p:blipFill>
        <p:spPr>
          <a:xfrm>
            <a:off x="1801800" y="304800"/>
            <a:ext cx="4079733" cy="3700049"/>
          </a:xfrm>
          <a:prstGeom prst="rect">
            <a:avLst/>
          </a:prstGeom>
          <a:noFill/>
          <a:ln>
            <a:noFill/>
          </a:ln>
        </p:spPr>
      </p:pic>
      <p:pic>
        <p:nvPicPr>
          <p:cNvPr id="567" name="Google Shape;567;gcf634a32e9_0_390"/>
          <p:cNvPicPr preferRelativeResize="0"/>
          <p:nvPr/>
        </p:nvPicPr>
        <p:blipFill>
          <a:blip r:embed="rId4">
            <a:alphaModFix/>
          </a:blip>
          <a:stretch>
            <a:fillRect/>
          </a:stretch>
        </p:blipFill>
        <p:spPr>
          <a:xfrm>
            <a:off x="5881533" y="976550"/>
            <a:ext cx="6005667" cy="230004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pSp>
        <p:nvGrpSpPr>
          <p:cNvPr id="573" name="Google Shape;573;gcf634a32e9_2_654" descr="Esta imagen es de un hombre visto desde atrás. "/>
          <p:cNvGrpSpPr/>
          <p:nvPr/>
        </p:nvGrpSpPr>
        <p:grpSpPr>
          <a:xfrm flipH="1">
            <a:off x="7985809" y="1677310"/>
            <a:ext cx="3243669" cy="3405473"/>
            <a:chOff x="4832350" y="3127375"/>
            <a:chExt cx="2668588" cy="2679787"/>
          </a:xfrm>
        </p:grpSpPr>
        <p:sp>
          <p:nvSpPr>
            <p:cNvPr id="574" name="Google Shape;574;gcf634a32e9_2_654"/>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5" name="Google Shape;575;gcf634a32e9_2_654"/>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6" name="Google Shape;576;gcf634a32e9_2_654"/>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7" name="Google Shape;577;gcf634a32e9_2_654"/>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8" name="Google Shape;578;gcf634a32e9_2_654"/>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79" name="Google Shape;579;gcf634a32e9_2_654"/>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0" name="Google Shape;580;gcf634a32e9_2_654"/>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1" name="Google Shape;581;gcf634a32e9_2_654"/>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2" name="Google Shape;582;gcf634a32e9_2_654"/>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3" name="Google Shape;583;gcf634a32e9_2_654"/>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4" name="Google Shape;584;gcf634a32e9_2_654"/>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5" name="Google Shape;585;gcf634a32e9_2_654"/>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6" name="Google Shape;586;gcf634a32e9_2_654"/>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7" name="Google Shape;587;gcf634a32e9_2_654"/>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8" name="Google Shape;588;gcf634a32e9_2_654"/>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89" name="Google Shape;589;gcf634a32e9_2_654"/>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0" name="Google Shape;590;gcf634a32e9_2_654"/>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1" name="Google Shape;591;gcf634a32e9_2_654"/>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2" name="Google Shape;592;gcf634a32e9_2_654"/>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3" name="Google Shape;593;gcf634a32e9_2_654"/>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594" name="Google Shape;594;gcf634a32e9_2_654"/>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595" name="Google Shape;595;gcf634a32e9_2_654"/>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596" name="Google Shape;596;gcf634a32e9_2_654"/>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597" name="Google Shape;597;gcf634a32e9_2_654"/>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598" name="Google Shape;598;gcf634a32e9_2_654"/>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599" name="Google Shape;599;gcf634a32e9_2_654"/>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600" name="Google Shape;600;gcf634a32e9_2_654"/>
          <p:cNvSpPr txBox="1"/>
          <p:nvPr/>
        </p:nvSpPr>
        <p:spPr>
          <a:xfrm>
            <a:off x="1100353" y="3138488"/>
            <a:ext cx="8694300" cy="1046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3400" b="1">
                <a:latin typeface="Comfortaa"/>
                <a:ea typeface="Comfortaa"/>
                <a:cs typeface="Comfortaa"/>
                <a:sym typeface="Comfortaa"/>
              </a:rPr>
              <a:t>5 - ANÁLISIS DE LOS RESIDUALES</a:t>
            </a:r>
            <a:endParaRPr sz="3400" b="1">
              <a:latin typeface="Comfortaa"/>
              <a:ea typeface="Comfortaa"/>
              <a:cs typeface="Comfortaa"/>
              <a:sym typeface="Comfortaa"/>
            </a:endParaRPr>
          </a:p>
          <a:p>
            <a:pPr marL="0" lvl="0" indent="0" algn="l" rtl="0">
              <a:spcBef>
                <a:spcPts val="0"/>
              </a:spcBef>
              <a:spcAft>
                <a:spcPts val="0"/>
              </a:spcAft>
              <a:buNone/>
            </a:pPr>
            <a:r>
              <a:rPr lang="es-ES" sz="3400" b="1">
                <a:latin typeface="Comfortaa"/>
                <a:ea typeface="Comfortaa"/>
                <a:cs typeface="Comfortaa"/>
                <a:sym typeface="Comfortaa"/>
              </a:rPr>
              <a:t>     VALIDACIÓN DE SUPUESTOS</a:t>
            </a:r>
            <a:endParaRPr sz="3400" b="1">
              <a:latin typeface="Comfortaa"/>
              <a:ea typeface="Comfortaa"/>
              <a:cs typeface="Comfortaa"/>
              <a:sym typeface="Comfortaa"/>
            </a:endParaRPr>
          </a:p>
        </p:txBody>
      </p:sp>
      <p:sp>
        <p:nvSpPr>
          <p:cNvPr id="601" name="Google Shape;601;gcf634a32e9_2_654"/>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602" name="Google Shape;602;gcf634a32e9_2_654"/>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603" name="Google Shape;603;gcf634a32e9_2_654"/>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4" name="Google Shape;604;gcf634a32e9_2_654"/>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5" name="Google Shape;605;gcf634a32e9_2_654"/>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6" name="Google Shape;606;gcf634a32e9_2_654"/>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7" name="Google Shape;607;gcf634a32e9_2_654"/>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8" name="Google Shape;608;gcf634a32e9_2_654"/>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09" name="Google Shape;609;gcf634a32e9_2_654"/>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610" name="Google Shape;610;gcf634a32e9_2_654"/>
          <p:cNvSpPr/>
          <p:nvPr/>
        </p:nvSpPr>
        <p:spPr>
          <a:xfrm>
            <a:off x="502050" y="3264062"/>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615"/>
        <p:cNvGrpSpPr/>
        <p:nvPr/>
      </p:nvGrpSpPr>
      <p:grpSpPr>
        <a:xfrm>
          <a:off x="0" y="0"/>
          <a:ext cx="0" cy="0"/>
          <a:chOff x="0" y="0"/>
          <a:chExt cx="0" cy="0"/>
        </a:xfrm>
      </p:grpSpPr>
      <p:sp>
        <p:nvSpPr>
          <p:cNvPr id="616" name="Google Shape;616;gcf634a32e9_2_15"/>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 RESIDUALES</a:t>
            </a:r>
            <a:endParaRPr sz="3000" b="1">
              <a:latin typeface="Comfortaa"/>
              <a:ea typeface="Comfortaa"/>
              <a:cs typeface="Comfortaa"/>
              <a:sym typeface="Comfortaa"/>
            </a:endParaRPr>
          </a:p>
        </p:txBody>
      </p:sp>
      <p:cxnSp>
        <p:nvCxnSpPr>
          <p:cNvPr id="617" name="Google Shape;617;gcf634a32e9_2_15"/>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sp>
        <p:nvSpPr>
          <p:cNvPr id="618" name="Google Shape;618;gcf634a32e9_2_15"/>
          <p:cNvSpPr txBox="1"/>
          <p:nvPr/>
        </p:nvSpPr>
        <p:spPr>
          <a:xfrm>
            <a:off x="6467025" y="1508625"/>
            <a:ext cx="5225700" cy="22626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En las figuras presentadas en las gráficas de residuos vs. tiempo y vs. valores ajustados, no se observa evidencia contra el supuesto de que los errores tienen media cero (a pesar de la variación cíclica alrededor de cero, que se observa en las series de tiempo de los residuos de los modelos globales), pues en todos los casos los residuos parecen bien centrados en cero.</a:t>
            </a:r>
            <a:endParaRPr sz="1600">
              <a:latin typeface="Comfortaa"/>
              <a:ea typeface="Comfortaa"/>
              <a:cs typeface="Comfortaa"/>
              <a:sym typeface="Comfortaa"/>
            </a:endParaRPr>
          </a:p>
        </p:txBody>
      </p:sp>
      <p:pic>
        <p:nvPicPr>
          <p:cNvPr id="619" name="Google Shape;619;gcf634a32e9_2_15"/>
          <p:cNvPicPr preferRelativeResize="0"/>
          <p:nvPr/>
        </p:nvPicPr>
        <p:blipFill>
          <a:blip r:embed="rId3">
            <a:alphaModFix/>
          </a:blip>
          <a:stretch>
            <a:fillRect/>
          </a:stretch>
        </p:blipFill>
        <p:spPr>
          <a:xfrm>
            <a:off x="499650" y="1150175"/>
            <a:ext cx="2929350" cy="2656725"/>
          </a:xfrm>
          <a:prstGeom prst="rect">
            <a:avLst/>
          </a:prstGeom>
          <a:noFill/>
          <a:ln>
            <a:noFill/>
          </a:ln>
        </p:spPr>
      </p:pic>
      <p:pic>
        <p:nvPicPr>
          <p:cNvPr id="620" name="Google Shape;620;gcf634a32e9_2_15"/>
          <p:cNvPicPr preferRelativeResize="0"/>
          <p:nvPr/>
        </p:nvPicPr>
        <p:blipFill>
          <a:blip r:embed="rId4">
            <a:alphaModFix/>
          </a:blip>
          <a:stretch>
            <a:fillRect/>
          </a:stretch>
        </p:blipFill>
        <p:spPr>
          <a:xfrm>
            <a:off x="3581400" y="1213650"/>
            <a:ext cx="3070500" cy="2784742"/>
          </a:xfrm>
          <a:prstGeom prst="rect">
            <a:avLst/>
          </a:prstGeom>
          <a:noFill/>
          <a:ln>
            <a:noFill/>
          </a:ln>
        </p:spPr>
      </p:pic>
      <p:pic>
        <p:nvPicPr>
          <p:cNvPr id="621" name="Google Shape;621;gcf634a32e9_2_15"/>
          <p:cNvPicPr preferRelativeResize="0"/>
          <p:nvPr/>
        </p:nvPicPr>
        <p:blipFill>
          <a:blip r:embed="rId5">
            <a:alphaModFix/>
          </a:blip>
          <a:stretch>
            <a:fillRect/>
          </a:stretch>
        </p:blipFill>
        <p:spPr>
          <a:xfrm>
            <a:off x="450263" y="3806900"/>
            <a:ext cx="3028114" cy="2746300"/>
          </a:xfrm>
          <a:prstGeom prst="rect">
            <a:avLst/>
          </a:prstGeom>
          <a:noFill/>
          <a:ln>
            <a:noFill/>
          </a:ln>
        </p:spPr>
      </p:pic>
      <p:pic>
        <p:nvPicPr>
          <p:cNvPr id="622" name="Google Shape;622;gcf634a32e9_2_15"/>
          <p:cNvPicPr preferRelativeResize="0"/>
          <p:nvPr/>
        </p:nvPicPr>
        <p:blipFill>
          <a:blip r:embed="rId6">
            <a:alphaModFix/>
          </a:blip>
          <a:stretch>
            <a:fillRect/>
          </a:stretch>
        </p:blipFill>
        <p:spPr>
          <a:xfrm>
            <a:off x="3642014" y="3820267"/>
            <a:ext cx="2998627" cy="2719558"/>
          </a:xfrm>
          <a:prstGeom prst="rect">
            <a:avLst/>
          </a:prstGeom>
          <a:noFill/>
          <a:ln>
            <a:noFill/>
          </a:ln>
        </p:spPr>
      </p:pic>
      <p:sp>
        <p:nvSpPr>
          <p:cNvPr id="623" name="Google Shape;623;gcf634a32e9_2_15"/>
          <p:cNvSpPr txBox="1"/>
          <p:nvPr/>
        </p:nvSpPr>
        <p:spPr>
          <a:xfrm>
            <a:off x="6467025" y="4224775"/>
            <a:ext cx="5225700" cy="13392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Se observa una distribución relativamente homogénea de los residuos alrededor de cero, es decir, no hay evidencias contrariando el supuesto de varianza constante para los errores de ajuste.</a:t>
            </a:r>
            <a:endParaRPr sz="1500">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628"/>
        <p:cNvGrpSpPr/>
        <p:nvPr/>
      </p:nvGrpSpPr>
      <p:grpSpPr>
        <a:xfrm>
          <a:off x="0" y="0"/>
          <a:ext cx="0" cy="0"/>
          <a:chOff x="0" y="0"/>
          <a:chExt cx="0" cy="0"/>
        </a:xfrm>
      </p:grpSpPr>
      <p:sp>
        <p:nvSpPr>
          <p:cNvPr id="629" name="Google Shape;629;gcf68075a66_0_148"/>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 RESIDUALES</a:t>
            </a:r>
            <a:endParaRPr sz="3000" b="1">
              <a:latin typeface="Comfortaa"/>
              <a:ea typeface="Comfortaa"/>
              <a:cs typeface="Comfortaa"/>
              <a:sym typeface="Comfortaa"/>
            </a:endParaRPr>
          </a:p>
        </p:txBody>
      </p:sp>
      <p:cxnSp>
        <p:nvCxnSpPr>
          <p:cNvPr id="630" name="Google Shape;630;gcf68075a66_0_148"/>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pic>
        <p:nvPicPr>
          <p:cNvPr id="631" name="Google Shape;631;gcf68075a66_0_148"/>
          <p:cNvPicPr preferRelativeResize="0"/>
          <p:nvPr/>
        </p:nvPicPr>
        <p:blipFill>
          <a:blip r:embed="rId3">
            <a:alphaModFix/>
          </a:blip>
          <a:stretch>
            <a:fillRect/>
          </a:stretch>
        </p:blipFill>
        <p:spPr>
          <a:xfrm>
            <a:off x="499650" y="1150175"/>
            <a:ext cx="2929350" cy="2656725"/>
          </a:xfrm>
          <a:prstGeom prst="rect">
            <a:avLst/>
          </a:prstGeom>
          <a:noFill/>
          <a:ln>
            <a:noFill/>
          </a:ln>
        </p:spPr>
      </p:pic>
      <p:pic>
        <p:nvPicPr>
          <p:cNvPr id="632" name="Google Shape;632;gcf68075a66_0_148"/>
          <p:cNvPicPr preferRelativeResize="0"/>
          <p:nvPr/>
        </p:nvPicPr>
        <p:blipFill>
          <a:blip r:embed="rId4">
            <a:alphaModFix/>
          </a:blip>
          <a:stretch>
            <a:fillRect/>
          </a:stretch>
        </p:blipFill>
        <p:spPr>
          <a:xfrm>
            <a:off x="3581400" y="1213650"/>
            <a:ext cx="3070500" cy="2784742"/>
          </a:xfrm>
          <a:prstGeom prst="rect">
            <a:avLst/>
          </a:prstGeom>
          <a:noFill/>
          <a:ln>
            <a:noFill/>
          </a:ln>
        </p:spPr>
      </p:pic>
      <p:pic>
        <p:nvPicPr>
          <p:cNvPr id="633" name="Google Shape;633;gcf68075a66_0_148"/>
          <p:cNvPicPr preferRelativeResize="0"/>
          <p:nvPr/>
        </p:nvPicPr>
        <p:blipFill>
          <a:blip r:embed="rId5">
            <a:alphaModFix/>
          </a:blip>
          <a:stretch>
            <a:fillRect/>
          </a:stretch>
        </p:blipFill>
        <p:spPr>
          <a:xfrm>
            <a:off x="450263" y="3806900"/>
            <a:ext cx="3028114" cy="2746300"/>
          </a:xfrm>
          <a:prstGeom prst="rect">
            <a:avLst/>
          </a:prstGeom>
          <a:noFill/>
          <a:ln>
            <a:noFill/>
          </a:ln>
        </p:spPr>
      </p:pic>
      <p:pic>
        <p:nvPicPr>
          <p:cNvPr id="634" name="Google Shape;634;gcf68075a66_0_148"/>
          <p:cNvPicPr preferRelativeResize="0"/>
          <p:nvPr/>
        </p:nvPicPr>
        <p:blipFill>
          <a:blip r:embed="rId6">
            <a:alphaModFix/>
          </a:blip>
          <a:stretch>
            <a:fillRect/>
          </a:stretch>
        </p:blipFill>
        <p:spPr>
          <a:xfrm>
            <a:off x="3642014" y="3820267"/>
            <a:ext cx="2998627" cy="2719558"/>
          </a:xfrm>
          <a:prstGeom prst="rect">
            <a:avLst/>
          </a:prstGeom>
          <a:noFill/>
          <a:ln>
            <a:noFill/>
          </a:ln>
        </p:spPr>
      </p:pic>
      <mc:AlternateContent xmlns:mc="http://schemas.openxmlformats.org/markup-compatibility/2006" xmlns:a14="http://schemas.microsoft.com/office/drawing/2010/main">
        <mc:Choice Requires="a14">
          <p:sp>
            <p:nvSpPr>
              <p:cNvPr id="635" name="Google Shape;635;gcf68075a66_0_148"/>
              <p:cNvSpPr txBox="1"/>
              <p:nvPr/>
            </p:nvSpPr>
            <p:spPr>
              <a:xfrm>
                <a:off x="6212500" y="1286000"/>
                <a:ext cx="5597700" cy="4862839"/>
              </a:xfrm>
              <a:prstGeom prst="rect">
                <a:avLst/>
              </a:prstGeom>
              <a:noFill/>
              <a:ln>
                <a:noFill/>
              </a:ln>
            </p:spPr>
            <p:txBody>
              <a:bodyPr spcFirstLastPara="1" wrap="square" lIns="91425" tIns="91425" rIns="91425" bIns="91425" anchor="t" anchorCtr="0">
                <a:spAutoFit/>
              </a:bodyPr>
              <a:lstStyle/>
              <a:p>
                <a:pPr marL="457200" indent="-323850" algn="just">
                  <a:buSzPts val="1500"/>
                  <a:buFont typeface="Comfortaa"/>
                  <a:buChar char="-"/>
                </a:pPr>
                <a:r>
                  <a:rPr lang="es-ES" sz="1500" dirty="0">
                    <a:latin typeface="Comfortaa"/>
                    <a:ea typeface="Comfortaa"/>
                    <a:cs typeface="Comfortaa"/>
                    <a:sym typeface="Comfortaa"/>
                  </a:rPr>
                  <a:t>En las series de tiempo de los residuos de los modelos globales hay evidencia de ciclos no explicados (los cuales se dan centrados en cero), esto implica que los errores en los modelos globales, separados un periodo en el tiempo, están positivamente correlacionados, es decir, </a:t>
                </a:r>
                <a14:m>
                  <m:oMath xmlns:m="http://schemas.openxmlformats.org/officeDocument/2006/math">
                    <m:r>
                      <a:rPr lang="ar-AE" sz="1800" smtClean="0">
                        <a:latin typeface="Cambria Math" panose="02040503050406030204" pitchFamily="18" charset="0"/>
                      </a:rPr>
                      <m:t>𝐶𝑜𝑟𝑟</m:t>
                    </m:r>
                    <m:r>
                      <a:rPr lang="ar-AE" sz="1800" smtClean="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𝐸</m:t>
                        </m:r>
                      </m:e>
                      <m:sub>
                        <m:r>
                          <a:rPr lang="ar-AE" sz="1800">
                            <a:latin typeface="Cambria Math" panose="02040503050406030204" pitchFamily="18" charset="0"/>
                          </a:rPr>
                          <m:t>𝑡</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𝐸</m:t>
                        </m:r>
                      </m:e>
                      <m:sub>
                        <m:r>
                          <a:rPr lang="ar-AE" sz="1800">
                            <a:latin typeface="Cambria Math" panose="02040503050406030204" pitchFamily="18" charset="0"/>
                          </a:rPr>
                          <m:t>𝑡</m:t>
                        </m:r>
                        <m:r>
                          <a:rPr lang="ar-AE" sz="1800">
                            <a:latin typeface="Cambria Math" panose="02040503050406030204" pitchFamily="18" charset="0"/>
                          </a:rPr>
                          <m:t>+</m:t>
                        </m:r>
                        <m:r>
                          <a:rPr lang="ar-AE" sz="1800">
                            <a:latin typeface="Cambria Math" panose="02040503050406030204" pitchFamily="18" charset="0"/>
                          </a:rPr>
                          <m:t>1</m:t>
                        </m:r>
                      </m:sub>
                    </m:sSub>
                    <m:r>
                      <a:rPr lang="ar-AE" sz="1800">
                        <a:latin typeface="Cambria Math" panose="02040503050406030204" pitchFamily="18" charset="0"/>
                      </a:rPr>
                      <m:t>)&gt;</m:t>
                    </m:r>
                    <m:r>
                      <a:rPr lang="ar-AE" sz="1800">
                        <a:latin typeface="Cambria Math" panose="02040503050406030204" pitchFamily="18" charset="0"/>
                      </a:rPr>
                      <m:t>0</m:t>
                    </m:r>
                  </m:oMath>
                </a14:m>
                <a:r>
                  <a:rPr lang="es-CO" sz="1800" dirty="0"/>
                  <a:t>, </a:t>
                </a:r>
                <a:r>
                  <a:rPr lang="es-ES" sz="1500" dirty="0">
                    <a:latin typeface="Comfortaa"/>
                    <a:ea typeface="Comfortaa"/>
                    <a:cs typeface="Comfortaa"/>
                    <a:sym typeface="Comfortaa"/>
                  </a:rPr>
                  <a:t>por lo cual ya no es válido el supuesto de independencia.</a:t>
                </a:r>
                <a:endParaRPr sz="1500" dirty="0">
                  <a:latin typeface="Comfortaa"/>
                  <a:ea typeface="Comfortaa"/>
                  <a:cs typeface="Comfortaa"/>
                  <a:sym typeface="Comfortaa"/>
                </a:endParaRPr>
              </a:p>
              <a:p>
                <a:pPr marL="457200" lvl="0" indent="0" algn="just" rtl="0">
                  <a:spcBef>
                    <a:spcPts val="0"/>
                  </a:spcBef>
                  <a:spcAft>
                    <a:spcPts val="0"/>
                  </a:spcAft>
                  <a:buNone/>
                </a:pPr>
                <a:endParaRPr sz="1500" dirty="0">
                  <a:latin typeface="Comfortaa"/>
                  <a:ea typeface="Comfortaa"/>
                  <a:cs typeface="Comfortaa"/>
                  <a:sym typeface="Comfortaa"/>
                </a:endParaRPr>
              </a:p>
              <a:p>
                <a:pPr marL="457200" lvl="0" indent="0" algn="just" rtl="0">
                  <a:spcBef>
                    <a:spcPts val="0"/>
                  </a:spcBef>
                  <a:spcAft>
                    <a:spcPts val="0"/>
                  </a:spcAft>
                  <a:buNone/>
                </a:pPr>
                <a:r>
                  <a:rPr lang="es-ES" sz="1500" dirty="0">
                    <a:latin typeface="Comfortaa"/>
                    <a:ea typeface="Comfortaa"/>
                    <a:cs typeface="Comfortaa"/>
                    <a:sym typeface="Comfortaa"/>
                  </a:rPr>
                  <a:t>Por el contrario, en las series de tiempo de los residuos de los dos modelos locales no son observables a simple vista patrones cíclicos, aunque esto no es una garantía suficiente para afirmar la validez de la independencia entre los errores de ajuste de estos dos modelos, es un punto su favor.</a:t>
                </a:r>
                <a:endParaRPr sz="1500" dirty="0">
                  <a:latin typeface="Comfortaa"/>
                  <a:ea typeface="Comfortaa"/>
                  <a:cs typeface="Comfortaa"/>
                  <a:sym typeface="Comfortaa"/>
                </a:endParaRPr>
              </a:p>
              <a:p>
                <a:pPr marL="457200" lvl="0" indent="0" algn="just" rtl="0">
                  <a:spcBef>
                    <a:spcPts val="0"/>
                  </a:spcBef>
                  <a:spcAft>
                    <a:spcPts val="0"/>
                  </a:spcAft>
                  <a:buNone/>
                </a:pPr>
                <a:endParaRPr sz="1500" dirty="0">
                  <a:latin typeface="Comfortaa"/>
                  <a:ea typeface="Comfortaa"/>
                  <a:cs typeface="Comfortaa"/>
                  <a:sym typeface="Comfortaa"/>
                </a:endParaRPr>
              </a:p>
              <a:p>
                <a:pPr marL="457200" lvl="0" indent="-323850" algn="just" rtl="0">
                  <a:spcBef>
                    <a:spcPts val="0"/>
                  </a:spcBef>
                  <a:spcAft>
                    <a:spcPts val="0"/>
                  </a:spcAft>
                  <a:buSzPts val="1500"/>
                  <a:buFont typeface="Comfortaa"/>
                  <a:buChar char="-"/>
                </a:pPr>
                <a:r>
                  <a:rPr lang="es-ES" sz="1500" dirty="0">
                    <a:latin typeface="Comfortaa"/>
                    <a:ea typeface="Comfortaa"/>
                    <a:cs typeface="Comfortaa"/>
                    <a:sym typeface="Comfortaa"/>
                  </a:rPr>
                  <a:t>Los métodos locales logran seguir ciclos, por eso son mejores que los modelos globales.</a:t>
                </a:r>
                <a:endParaRPr sz="1500" dirty="0">
                  <a:latin typeface="Comfortaa"/>
                  <a:ea typeface="Comfortaa"/>
                  <a:cs typeface="Comfortaa"/>
                  <a:sym typeface="Comfortaa"/>
                </a:endParaRPr>
              </a:p>
              <a:p>
                <a:pPr marL="0" lvl="0" indent="0" algn="just" rtl="0">
                  <a:spcBef>
                    <a:spcPts val="0"/>
                  </a:spcBef>
                  <a:spcAft>
                    <a:spcPts val="0"/>
                  </a:spcAft>
                  <a:buNone/>
                </a:pPr>
                <a:endParaRPr sz="1600" dirty="0">
                  <a:latin typeface="Comfortaa"/>
                  <a:ea typeface="Comfortaa"/>
                  <a:cs typeface="Comfortaa"/>
                  <a:sym typeface="Comfortaa"/>
                </a:endParaRPr>
              </a:p>
            </p:txBody>
          </p:sp>
        </mc:Choice>
        <mc:Fallback xmlns="">
          <p:sp>
            <p:nvSpPr>
              <p:cNvPr id="635" name="Google Shape;635;gcf68075a66_0_148"/>
              <p:cNvSpPr txBox="1">
                <a:spLocks noRot="1" noChangeAspect="1" noMove="1" noResize="1" noEditPoints="1" noAdjustHandles="1" noChangeArrowheads="1" noChangeShapeType="1" noTextEdit="1"/>
              </p:cNvSpPr>
              <p:nvPr/>
            </p:nvSpPr>
            <p:spPr>
              <a:xfrm>
                <a:off x="6212500" y="1286000"/>
                <a:ext cx="5597700" cy="4862839"/>
              </a:xfrm>
              <a:prstGeom prst="rect">
                <a:avLst/>
              </a:prstGeom>
              <a:blipFill>
                <a:blip r:embed="rId7"/>
                <a:stretch>
                  <a:fillRect r="-436"/>
                </a:stretch>
              </a:blipFill>
              <a:ln>
                <a:noFill/>
              </a:ln>
            </p:spPr>
            <p:txBody>
              <a:bodyPr/>
              <a:lstStyle/>
              <a:p>
                <a:r>
                  <a:rPr lang="fr-FR">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cf634a32e9_2_482"/>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209" name="Google Shape;209;gcf634a32e9_2_482"/>
          <p:cNvSpPr txBox="1"/>
          <p:nvPr/>
        </p:nvSpPr>
        <p:spPr>
          <a:xfrm>
            <a:off x="0" y="629100"/>
            <a:ext cx="7056900" cy="5850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800" b="1">
                <a:latin typeface="Comfortaa"/>
                <a:ea typeface="Comfortaa"/>
                <a:cs typeface="Comfortaa"/>
                <a:sym typeface="Comfortaa"/>
              </a:rPr>
              <a:t>1 - INTRODUCCIÓN</a:t>
            </a:r>
            <a:endParaRPr sz="3800" b="1">
              <a:latin typeface="Comfortaa"/>
              <a:ea typeface="Comfortaa"/>
              <a:cs typeface="Comfortaa"/>
              <a:sym typeface="Comfortaa"/>
            </a:endParaRPr>
          </a:p>
        </p:txBody>
      </p:sp>
      <p:sp>
        <p:nvSpPr>
          <p:cNvPr id="210" name="Google Shape;210;gcf634a32e9_2_482"/>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t>
            </a:r>
            <a:r>
              <a:rPr lang="es-ES" sz="2500" b="1">
                <a:latin typeface="Comfortaa"/>
                <a:ea typeface="Comfortaa"/>
                <a:cs typeface="Comfortaa"/>
                <a:sym typeface="Comfortaa"/>
              </a:rPr>
              <a:t>ANÁLISIS DESCRIPTIVO</a:t>
            </a:r>
            <a:endParaRPr sz="2500" b="1">
              <a:latin typeface="Comfortaa"/>
              <a:ea typeface="Comfortaa"/>
              <a:cs typeface="Comfortaa"/>
              <a:sym typeface="Comfortaa"/>
            </a:endParaRPr>
          </a:p>
        </p:txBody>
      </p:sp>
      <p:sp>
        <p:nvSpPr>
          <p:cNvPr id="211" name="Google Shape;211;gcf634a32e9_2_482"/>
          <p:cNvSpPr txBox="1"/>
          <p:nvPr/>
        </p:nvSpPr>
        <p:spPr>
          <a:xfrm>
            <a:off x="1100350" y="1993000"/>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3 - MODELOS PROPUESTOS</a:t>
            </a:r>
            <a:endParaRPr sz="2500" b="1">
              <a:latin typeface="Comfortaa"/>
              <a:ea typeface="Comfortaa"/>
              <a:cs typeface="Comfortaa"/>
              <a:sym typeface="Comfortaa"/>
            </a:endParaRPr>
          </a:p>
        </p:txBody>
      </p:sp>
      <p:sp>
        <p:nvSpPr>
          <p:cNvPr id="212" name="Google Shape;212;gcf634a32e9_2_482"/>
          <p:cNvSpPr txBox="1"/>
          <p:nvPr/>
        </p:nvSpPr>
        <p:spPr>
          <a:xfrm>
            <a:off x="1100350" y="2664625"/>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4 - AJUSTE DE LOS MODELOS</a:t>
            </a:r>
            <a:endParaRPr sz="2500" b="1">
              <a:latin typeface="Comfortaa"/>
              <a:ea typeface="Comfortaa"/>
              <a:cs typeface="Comfortaa"/>
              <a:sym typeface="Comfortaa"/>
            </a:endParaRPr>
          </a:p>
        </p:txBody>
      </p:sp>
      <p:sp>
        <p:nvSpPr>
          <p:cNvPr id="213" name="Google Shape;213;gcf634a32e9_2_482"/>
          <p:cNvSpPr txBox="1"/>
          <p:nvPr/>
        </p:nvSpPr>
        <p:spPr>
          <a:xfrm>
            <a:off x="1100338" y="3388713"/>
            <a:ext cx="7056900" cy="800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a:t>
            </a:r>
            <a:r>
              <a:rPr lang="es-ES" sz="2500" b="1">
                <a:latin typeface="Comfortaa"/>
                <a:ea typeface="Comfortaa"/>
                <a:cs typeface="Comfortaa"/>
                <a:sym typeface="Comfortaa"/>
              </a:rPr>
              <a:t> - ANÁLISIS DE LOS RESIDUALES</a:t>
            </a:r>
            <a:endParaRPr sz="2500" b="1">
              <a:latin typeface="Comfortaa"/>
              <a:ea typeface="Comfortaa"/>
              <a:cs typeface="Comfortaa"/>
              <a:sym typeface="Comfortaa"/>
            </a:endParaRPr>
          </a:p>
          <a:p>
            <a:pPr marL="0" lvl="0" indent="0" algn="l" rtl="0">
              <a:spcBef>
                <a:spcPts val="0"/>
              </a:spcBef>
              <a:spcAft>
                <a:spcPts val="0"/>
              </a:spcAft>
              <a:buNone/>
            </a:pPr>
            <a:r>
              <a:rPr lang="es-ES" sz="2500" b="1">
                <a:latin typeface="Comfortaa"/>
                <a:ea typeface="Comfortaa"/>
                <a:cs typeface="Comfortaa"/>
                <a:sym typeface="Comfortaa"/>
              </a:rPr>
              <a:t>     VALIDACIÓN DE SUPUESTOS</a:t>
            </a:r>
            <a:endParaRPr sz="2500" b="1">
              <a:latin typeface="Comfortaa"/>
              <a:ea typeface="Comfortaa"/>
              <a:cs typeface="Comfortaa"/>
              <a:sym typeface="Comfortaa"/>
            </a:endParaRPr>
          </a:p>
        </p:txBody>
      </p:sp>
      <p:sp>
        <p:nvSpPr>
          <p:cNvPr id="214" name="Google Shape;214;gcf634a32e9_2_482"/>
          <p:cNvSpPr txBox="1"/>
          <p:nvPr/>
        </p:nvSpPr>
        <p:spPr>
          <a:xfrm>
            <a:off x="1100350" y="4366550"/>
            <a:ext cx="5325600" cy="769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6 - PRONÓSTICOS PARA LA    </a:t>
            </a:r>
            <a:endParaRPr sz="2500" b="1">
              <a:latin typeface="Comfortaa"/>
              <a:ea typeface="Comfortaa"/>
              <a:cs typeface="Comfortaa"/>
              <a:sym typeface="Comfortaa"/>
            </a:endParaRPr>
          </a:p>
          <a:p>
            <a:pPr marL="0" marR="0" lvl="0" indent="0" algn="l" rtl="0">
              <a:spcBef>
                <a:spcPts val="0"/>
              </a:spcBef>
              <a:spcAft>
                <a:spcPts val="0"/>
              </a:spcAft>
              <a:buNone/>
            </a:pPr>
            <a:r>
              <a:rPr lang="es-ES" sz="2500" b="1">
                <a:latin typeface="Comfortaa"/>
                <a:ea typeface="Comfortaa"/>
                <a:cs typeface="Comfortaa"/>
                <a:sym typeface="Comfortaa"/>
              </a:rPr>
              <a:t>      VALIDACIÓN CRUZADA</a:t>
            </a:r>
            <a:endParaRPr sz="2500" b="1">
              <a:latin typeface="Comfortaa"/>
              <a:ea typeface="Comfortaa"/>
              <a:cs typeface="Comfortaa"/>
              <a:sym typeface="Comfortaa"/>
            </a:endParaRPr>
          </a:p>
        </p:txBody>
      </p:sp>
      <p:sp>
        <p:nvSpPr>
          <p:cNvPr id="215" name="Google Shape;215;gcf634a32e9_2_482"/>
          <p:cNvSpPr txBox="1"/>
          <p:nvPr/>
        </p:nvSpPr>
        <p:spPr>
          <a:xfrm>
            <a:off x="1100350" y="5344375"/>
            <a:ext cx="7056900" cy="384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500" b="1">
                <a:latin typeface="Comfortaa"/>
                <a:ea typeface="Comfortaa"/>
                <a:cs typeface="Comfortaa"/>
                <a:sym typeface="Comfortaa"/>
              </a:rPr>
              <a:t>7 - CONCLUSIONES</a:t>
            </a:r>
            <a:endParaRPr sz="2200" b="1">
              <a:latin typeface="Comfortaa"/>
              <a:ea typeface="Comfortaa"/>
              <a:cs typeface="Comfortaa"/>
              <a:sym typeface="Comfortaa"/>
            </a:endParaRPr>
          </a:p>
        </p:txBody>
      </p:sp>
      <p:sp>
        <p:nvSpPr>
          <p:cNvPr id="216" name="Google Shape;216;gcf634a32e9_2_482"/>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Google Shape;217;gcf634a32e9_2_482"/>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Google Shape;218;gcf634a32e9_2_482"/>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Google Shape;219;gcf634a32e9_2_482"/>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gcf634a32e9_2_482"/>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gcf634a32e9_2_482"/>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gcf634a32e9_2_482"/>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23" name="Google Shape;223;gcf634a32e9_2_482"/>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224" name="Google Shape;224;gcf634a32e9_2_482"/>
          <p:cNvSpPr/>
          <p:nvPr/>
        </p:nvSpPr>
        <p:spPr>
          <a:xfrm>
            <a:off x="476575" y="810300"/>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25" name="Google Shape;225;gcf634a32e9_2_482"/>
          <p:cNvPicPr preferRelativeResize="0"/>
          <p:nvPr/>
        </p:nvPicPr>
        <p:blipFill>
          <a:blip r:embed="rId3">
            <a:alphaModFix/>
          </a:blip>
          <a:stretch>
            <a:fillRect/>
          </a:stretch>
        </p:blipFill>
        <p:spPr>
          <a:xfrm>
            <a:off x="7217753" y="2136863"/>
            <a:ext cx="4476600" cy="25842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640"/>
        <p:cNvGrpSpPr/>
        <p:nvPr/>
      </p:nvGrpSpPr>
      <p:grpSpPr>
        <a:xfrm>
          <a:off x="0" y="0"/>
          <a:ext cx="0" cy="0"/>
          <a:chOff x="0" y="0"/>
          <a:chExt cx="0" cy="0"/>
        </a:xfrm>
      </p:grpSpPr>
      <p:sp>
        <p:nvSpPr>
          <p:cNvPr id="641" name="Google Shape;641;gcf634a32e9_0_441"/>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 RESIDUALES</a:t>
            </a:r>
            <a:endParaRPr sz="3000" b="1">
              <a:latin typeface="Comfortaa"/>
              <a:ea typeface="Comfortaa"/>
              <a:cs typeface="Comfortaa"/>
              <a:sym typeface="Comfortaa"/>
            </a:endParaRPr>
          </a:p>
        </p:txBody>
      </p:sp>
      <p:cxnSp>
        <p:nvCxnSpPr>
          <p:cNvPr id="642" name="Google Shape;642;gcf634a32e9_0_441"/>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sp>
        <p:nvSpPr>
          <p:cNvPr id="643" name="Google Shape;643;gcf634a32e9_0_441"/>
          <p:cNvSpPr txBox="1"/>
          <p:nvPr/>
        </p:nvSpPr>
        <p:spPr>
          <a:xfrm>
            <a:off x="5777700" y="1448913"/>
            <a:ext cx="5818800" cy="2755200"/>
          </a:xfrm>
          <a:prstGeom prst="rect">
            <a:avLst/>
          </a:prstGeom>
          <a:noFill/>
          <a:ln>
            <a:noFill/>
          </a:ln>
        </p:spPr>
        <p:txBody>
          <a:bodyPr spcFirstLastPara="1" wrap="square" lIns="91425" tIns="91425" rIns="91425" bIns="91425" anchor="t" anchorCtr="0">
            <a:spAutoFit/>
          </a:bodyPr>
          <a:lstStyle/>
          <a:p>
            <a:pPr marL="914400" lvl="0" indent="-323850" algn="just" rtl="0">
              <a:spcBef>
                <a:spcPts val="0"/>
              </a:spcBef>
              <a:spcAft>
                <a:spcPts val="0"/>
              </a:spcAft>
              <a:buClr>
                <a:schemeClr val="dk1"/>
              </a:buClr>
              <a:buSzPts val="1500"/>
              <a:buFont typeface="Comfortaa"/>
              <a:buChar char="-"/>
            </a:pPr>
            <a:r>
              <a:rPr lang="es-ES" sz="1500">
                <a:solidFill>
                  <a:schemeClr val="dk1"/>
                </a:solidFill>
                <a:latin typeface="Comfortaa"/>
                <a:ea typeface="Comfortaa"/>
                <a:cs typeface="Comfortaa"/>
                <a:sym typeface="Comfortaa"/>
              </a:rPr>
              <a:t>No hay evidencia de carencia de ajuste en las componentes estructurales (o sea en tendencia y estacionalidad), pues en los residuos vs. valores ajustados no se observan patrones claros con forma de U o de W que indiquen mal ajuste de la tendencia, ni patrones periódicos en las gráficas de las series de tiempo de residuos de ajuste que indiquen mal ajuste de la estacionalidad.</a:t>
            </a:r>
            <a:endParaRPr sz="1500"/>
          </a:p>
          <a:p>
            <a:pPr marL="457200" lvl="0" indent="-330200" algn="just" rtl="0">
              <a:spcBef>
                <a:spcPts val="0"/>
              </a:spcBef>
              <a:spcAft>
                <a:spcPts val="0"/>
              </a:spcAft>
              <a:buSzPts val="1600"/>
              <a:buFont typeface="Comfortaa"/>
              <a:buChar char="-"/>
            </a:pPr>
            <a:endParaRPr sz="1600">
              <a:latin typeface="Comfortaa"/>
              <a:ea typeface="Comfortaa"/>
              <a:cs typeface="Comfortaa"/>
              <a:sym typeface="Comfortaa"/>
            </a:endParaRPr>
          </a:p>
          <a:p>
            <a:pPr marL="0" lvl="0" indent="0" algn="just" rtl="0">
              <a:spcBef>
                <a:spcPts val="0"/>
              </a:spcBef>
              <a:spcAft>
                <a:spcPts val="0"/>
              </a:spcAft>
              <a:buNone/>
            </a:pPr>
            <a:endParaRPr sz="1600">
              <a:latin typeface="Comfortaa"/>
              <a:ea typeface="Comfortaa"/>
              <a:cs typeface="Comfortaa"/>
              <a:sym typeface="Comfortaa"/>
            </a:endParaRPr>
          </a:p>
        </p:txBody>
      </p:sp>
      <p:pic>
        <p:nvPicPr>
          <p:cNvPr id="644" name="Google Shape;644;gcf634a32e9_0_441"/>
          <p:cNvPicPr preferRelativeResize="0"/>
          <p:nvPr/>
        </p:nvPicPr>
        <p:blipFill>
          <a:blip r:embed="rId3">
            <a:alphaModFix/>
          </a:blip>
          <a:stretch>
            <a:fillRect/>
          </a:stretch>
        </p:blipFill>
        <p:spPr>
          <a:xfrm>
            <a:off x="441775" y="1088563"/>
            <a:ext cx="3038350" cy="2755590"/>
          </a:xfrm>
          <a:prstGeom prst="rect">
            <a:avLst/>
          </a:prstGeom>
          <a:noFill/>
          <a:ln>
            <a:noFill/>
          </a:ln>
        </p:spPr>
      </p:pic>
      <p:pic>
        <p:nvPicPr>
          <p:cNvPr id="645" name="Google Shape;645;gcf634a32e9_0_441"/>
          <p:cNvPicPr preferRelativeResize="0"/>
          <p:nvPr/>
        </p:nvPicPr>
        <p:blipFill>
          <a:blip r:embed="rId3">
            <a:alphaModFix/>
          </a:blip>
          <a:stretch>
            <a:fillRect/>
          </a:stretch>
        </p:blipFill>
        <p:spPr>
          <a:xfrm>
            <a:off x="3277575" y="1088563"/>
            <a:ext cx="3131899" cy="2840425"/>
          </a:xfrm>
          <a:prstGeom prst="rect">
            <a:avLst/>
          </a:prstGeom>
          <a:noFill/>
          <a:ln>
            <a:noFill/>
          </a:ln>
        </p:spPr>
      </p:pic>
      <p:pic>
        <p:nvPicPr>
          <p:cNvPr id="646" name="Google Shape;646;gcf634a32e9_0_441"/>
          <p:cNvPicPr preferRelativeResize="0"/>
          <p:nvPr/>
        </p:nvPicPr>
        <p:blipFill>
          <a:blip r:embed="rId4">
            <a:alphaModFix/>
          </a:blip>
          <a:stretch>
            <a:fillRect/>
          </a:stretch>
        </p:blipFill>
        <p:spPr>
          <a:xfrm>
            <a:off x="499651" y="3844162"/>
            <a:ext cx="3038350" cy="2755588"/>
          </a:xfrm>
          <a:prstGeom prst="rect">
            <a:avLst/>
          </a:prstGeom>
          <a:noFill/>
          <a:ln>
            <a:noFill/>
          </a:ln>
        </p:spPr>
      </p:pic>
      <p:pic>
        <p:nvPicPr>
          <p:cNvPr id="647" name="Google Shape;647;gcf634a32e9_0_441"/>
          <p:cNvPicPr preferRelativeResize="0"/>
          <p:nvPr/>
        </p:nvPicPr>
        <p:blipFill>
          <a:blip r:embed="rId5">
            <a:alphaModFix/>
          </a:blip>
          <a:stretch>
            <a:fillRect/>
          </a:stretch>
        </p:blipFill>
        <p:spPr>
          <a:xfrm>
            <a:off x="3366349" y="3877650"/>
            <a:ext cx="2954350" cy="2679402"/>
          </a:xfrm>
          <a:prstGeom prst="rect">
            <a:avLst/>
          </a:prstGeom>
          <a:noFill/>
          <a:ln>
            <a:noFill/>
          </a:ln>
        </p:spPr>
      </p:pic>
      <p:sp>
        <p:nvSpPr>
          <p:cNvPr id="648" name="Google Shape;648;gcf634a32e9_0_441"/>
          <p:cNvSpPr txBox="1"/>
          <p:nvPr/>
        </p:nvSpPr>
        <p:spPr>
          <a:xfrm>
            <a:off x="6250325" y="4121050"/>
            <a:ext cx="5346300" cy="2232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500">
              <a:latin typeface="Comfortaa"/>
              <a:ea typeface="Comfortaa"/>
              <a:cs typeface="Comfortaa"/>
              <a:sym typeface="Comfortaa"/>
            </a:endParaRPr>
          </a:p>
          <a:p>
            <a:pPr marL="457200" lvl="0" indent="-323850" algn="just" rtl="0">
              <a:spcBef>
                <a:spcPts val="0"/>
              </a:spcBef>
              <a:spcAft>
                <a:spcPts val="0"/>
              </a:spcAft>
              <a:buSzPts val="1500"/>
              <a:buFont typeface="Comfortaa"/>
              <a:buChar char="-"/>
            </a:pPr>
            <a:r>
              <a:rPr lang="es-ES" sz="1500">
                <a:latin typeface="Comfortaa"/>
                <a:ea typeface="Comfortaa"/>
                <a:cs typeface="Comfortaa"/>
                <a:sym typeface="Comfortaa"/>
              </a:rPr>
              <a:t>En general todos los modelos parecen no tener evidencia en contra de los supuestos de media cero y varianza constante, por lo que esto es positivo pero los métodos locales logran seguir ciclos, por eso son mejores que los modelos globales.</a:t>
            </a:r>
            <a:endParaRPr sz="1500">
              <a:latin typeface="Comfortaa"/>
              <a:ea typeface="Comfortaa"/>
              <a:cs typeface="Comfortaa"/>
              <a:sym typeface="Comfortaa"/>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653"/>
        <p:cNvGrpSpPr/>
        <p:nvPr/>
      </p:nvGrpSpPr>
      <p:grpSpPr>
        <a:xfrm>
          <a:off x="0" y="0"/>
          <a:ext cx="0" cy="0"/>
          <a:chOff x="0" y="0"/>
          <a:chExt cx="0" cy="0"/>
        </a:xfrm>
      </p:grpSpPr>
      <p:sp>
        <p:nvSpPr>
          <p:cNvPr id="654" name="Google Shape;654;gcf68075a66_0_137"/>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ANÁLISIS DE RESIDUALES</a:t>
            </a:r>
            <a:endParaRPr sz="3000" b="1">
              <a:latin typeface="Comfortaa"/>
              <a:ea typeface="Comfortaa"/>
              <a:cs typeface="Comfortaa"/>
              <a:sym typeface="Comfortaa"/>
            </a:endParaRPr>
          </a:p>
        </p:txBody>
      </p:sp>
      <p:cxnSp>
        <p:nvCxnSpPr>
          <p:cNvPr id="655" name="Google Shape;655;gcf68075a66_0_137"/>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pic>
        <p:nvPicPr>
          <p:cNvPr id="656" name="Google Shape;656;gcf68075a66_0_137"/>
          <p:cNvPicPr preferRelativeResize="0"/>
          <p:nvPr/>
        </p:nvPicPr>
        <p:blipFill>
          <a:blip r:embed="rId3">
            <a:alphaModFix/>
          </a:blip>
          <a:stretch>
            <a:fillRect/>
          </a:stretch>
        </p:blipFill>
        <p:spPr>
          <a:xfrm>
            <a:off x="441775" y="1088563"/>
            <a:ext cx="3038350" cy="2755590"/>
          </a:xfrm>
          <a:prstGeom prst="rect">
            <a:avLst/>
          </a:prstGeom>
          <a:noFill/>
          <a:ln>
            <a:noFill/>
          </a:ln>
        </p:spPr>
      </p:pic>
      <p:pic>
        <p:nvPicPr>
          <p:cNvPr id="657" name="Google Shape;657;gcf68075a66_0_137"/>
          <p:cNvPicPr preferRelativeResize="0"/>
          <p:nvPr/>
        </p:nvPicPr>
        <p:blipFill>
          <a:blip r:embed="rId3">
            <a:alphaModFix/>
          </a:blip>
          <a:stretch>
            <a:fillRect/>
          </a:stretch>
        </p:blipFill>
        <p:spPr>
          <a:xfrm>
            <a:off x="3277575" y="1088563"/>
            <a:ext cx="3131899" cy="2840425"/>
          </a:xfrm>
          <a:prstGeom prst="rect">
            <a:avLst/>
          </a:prstGeom>
          <a:noFill/>
          <a:ln>
            <a:noFill/>
          </a:ln>
        </p:spPr>
      </p:pic>
      <p:pic>
        <p:nvPicPr>
          <p:cNvPr id="658" name="Google Shape;658;gcf68075a66_0_137"/>
          <p:cNvPicPr preferRelativeResize="0"/>
          <p:nvPr/>
        </p:nvPicPr>
        <p:blipFill>
          <a:blip r:embed="rId4">
            <a:alphaModFix/>
          </a:blip>
          <a:stretch>
            <a:fillRect/>
          </a:stretch>
        </p:blipFill>
        <p:spPr>
          <a:xfrm>
            <a:off x="499651" y="3844162"/>
            <a:ext cx="3038350" cy="2755588"/>
          </a:xfrm>
          <a:prstGeom prst="rect">
            <a:avLst/>
          </a:prstGeom>
          <a:noFill/>
          <a:ln>
            <a:noFill/>
          </a:ln>
        </p:spPr>
      </p:pic>
      <p:pic>
        <p:nvPicPr>
          <p:cNvPr id="659" name="Google Shape;659;gcf68075a66_0_137"/>
          <p:cNvPicPr preferRelativeResize="0"/>
          <p:nvPr/>
        </p:nvPicPr>
        <p:blipFill>
          <a:blip r:embed="rId5">
            <a:alphaModFix/>
          </a:blip>
          <a:stretch>
            <a:fillRect/>
          </a:stretch>
        </p:blipFill>
        <p:spPr>
          <a:xfrm>
            <a:off x="3366349" y="3877650"/>
            <a:ext cx="2954350" cy="2679402"/>
          </a:xfrm>
          <a:prstGeom prst="rect">
            <a:avLst/>
          </a:prstGeom>
          <a:noFill/>
          <a:ln>
            <a:noFill/>
          </a:ln>
        </p:spPr>
      </p:pic>
      <p:sp>
        <p:nvSpPr>
          <p:cNvPr id="660" name="Google Shape;660;gcf68075a66_0_137"/>
          <p:cNvSpPr txBox="1"/>
          <p:nvPr/>
        </p:nvSpPr>
        <p:spPr>
          <a:xfrm>
            <a:off x="6669900" y="1452600"/>
            <a:ext cx="4760100" cy="3648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r>
              <a:rPr lang="es-ES" sz="1500">
                <a:solidFill>
                  <a:schemeClr val="dk1"/>
                </a:solidFill>
                <a:latin typeface="Comfortaa"/>
                <a:ea typeface="Comfortaa"/>
                <a:cs typeface="Comfortaa"/>
                <a:sym typeface="Comfortaa"/>
              </a:rPr>
              <a:t>Con todo lo antes dicho, de los 4 modelos, se considera que los modelos de ajuste local son mejores, ya que en ellos no hay patrones cíclicos y por tanto dan indicios de no incumplir el supuesto de independencia.</a:t>
            </a: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endParaRPr sz="1500">
              <a:solidFill>
                <a:schemeClr val="dk1"/>
              </a:solidFill>
              <a:latin typeface="Comfortaa"/>
              <a:ea typeface="Comfortaa"/>
              <a:cs typeface="Comfortaa"/>
              <a:sym typeface="Comfortaa"/>
            </a:endParaRPr>
          </a:p>
          <a:p>
            <a:pPr marL="0" lvl="0" indent="0" algn="just" rtl="0">
              <a:spcBef>
                <a:spcPts val="0"/>
              </a:spcBef>
              <a:spcAft>
                <a:spcPts val="0"/>
              </a:spcAft>
              <a:buNone/>
            </a:pPr>
            <a:r>
              <a:rPr lang="es-ES" sz="1500">
                <a:solidFill>
                  <a:schemeClr val="dk1"/>
                </a:solidFill>
                <a:latin typeface="Comfortaa"/>
                <a:ea typeface="Comfortaa"/>
                <a:cs typeface="Comfortaa"/>
                <a:sym typeface="Comfortaa"/>
              </a:rPr>
              <a:t>Si es necesario elegir entre los locales, hasta el momento se prefiere el modelo 3 ya que le fue bien los supuestos del modelo y fue el mejor en los ajustes, solo queda mirar en los pronósticos para garantizar de que es el mejor.</a:t>
            </a:r>
            <a:endParaRPr sz="1500">
              <a:latin typeface="Comfortaa"/>
              <a:ea typeface="Comfortaa"/>
              <a:cs typeface="Comfortaa"/>
              <a:sym typeface="Comforta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gcf634a32e9_2_697" descr="Esta imagen es de un hombre visto desde atrás. "/>
          <p:cNvGrpSpPr/>
          <p:nvPr/>
        </p:nvGrpSpPr>
        <p:grpSpPr>
          <a:xfrm flipH="1">
            <a:off x="7985809" y="1677310"/>
            <a:ext cx="3243669" cy="3405473"/>
            <a:chOff x="4832350" y="3127375"/>
            <a:chExt cx="2668588" cy="2679787"/>
          </a:xfrm>
        </p:grpSpPr>
        <p:sp>
          <p:nvSpPr>
            <p:cNvPr id="667" name="Google Shape;667;gcf634a32e9_2_697"/>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68" name="Google Shape;668;gcf634a32e9_2_697"/>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69" name="Google Shape;669;gcf634a32e9_2_697"/>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0" name="Google Shape;670;gcf634a32e9_2_697"/>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1" name="Google Shape;671;gcf634a32e9_2_697"/>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2" name="Google Shape;672;gcf634a32e9_2_697"/>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3" name="Google Shape;673;gcf634a32e9_2_697"/>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4" name="Google Shape;674;gcf634a32e9_2_697"/>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5" name="Google Shape;675;gcf634a32e9_2_697"/>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6" name="Google Shape;676;gcf634a32e9_2_697"/>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7" name="Google Shape;677;gcf634a32e9_2_697"/>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8" name="Google Shape;678;gcf634a32e9_2_697"/>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79" name="Google Shape;679;gcf634a32e9_2_697"/>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0" name="Google Shape;680;gcf634a32e9_2_697"/>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1" name="Google Shape;681;gcf634a32e9_2_697"/>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2" name="Google Shape;682;gcf634a32e9_2_697"/>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3" name="Google Shape;683;gcf634a32e9_2_697"/>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4" name="Google Shape;684;gcf634a32e9_2_697"/>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5" name="Google Shape;685;gcf634a32e9_2_697"/>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6" name="Google Shape;686;gcf634a32e9_2_697"/>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687" name="Google Shape;687;gcf634a32e9_2_697"/>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688" name="Google Shape;688;gcf634a32e9_2_697"/>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689" name="Google Shape;689;gcf634a32e9_2_697"/>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690" name="Google Shape;690;gcf634a32e9_2_697"/>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691" name="Google Shape;691;gcf634a32e9_2_697"/>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692" name="Google Shape;692;gcf634a32e9_2_697"/>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693" name="Google Shape;693;gcf634a32e9_2_697"/>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694" name="Google Shape;694;gcf634a32e9_2_697"/>
          <p:cNvSpPr txBox="1"/>
          <p:nvPr/>
        </p:nvSpPr>
        <p:spPr>
          <a:xfrm>
            <a:off x="1038925" y="4220025"/>
            <a:ext cx="7226100" cy="1169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6 - PRONÓSTICOS PARA LA    </a:t>
            </a:r>
            <a:endParaRPr sz="3800" b="1">
              <a:latin typeface="Comfortaa"/>
              <a:ea typeface="Comfortaa"/>
              <a:cs typeface="Comfortaa"/>
              <a:sym typeface="Comfortaa"/>
            </a:endParaRPr>
          </a:p>
          <a:p>
            <a:pPr marL="0" marR="0" lvl="0" indent="0" algn="l" rtl="0">
              <a:spcBef>
                <a:spcPts val="0"/>
              </a:spcBef>
              <a:spcAft>
                <a:spcPts val="0"/>
              </a:spcAft>
              <a:buNone/>
            </a:pPr>
            <a:r>
              <a:rPr lang="es-ES" sz="3800" b="1">
                <a:latin typeface="Comfortaa"/>
                <a:ea typeface="Comfortaa"/>
                <a:cs typeface="Comfortaa"/>
                <a:sym typeface="Comfortaa"/>
              </a:rPr>
              <a:t>      VALIDACIÓN CRUZADA</a:t>
            </a:r>
            <a:endParaRPr sz="3800" b="1">
              <a:latin typeface="Comfortaa"/>
              <a:ea typeface="Comfortaa"/>
              <a:cs typeface="Comfortaa"/>
              <a:sym typeface="Comfortaa"/>
            </a:endParaRPr>
          </a:p>
        </p:txBody>
      </p:sp>
      <p:sp>
        <p:nvSpPr>
          <p:cNvPr id="695" name="Google Shape;695;gcf634a32e9_2_697"/>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696" name="Google Shape;696;gcf634a32e9_2_697"/>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7" name="Google Shape;697;gcf634a32e9_2_697"/>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8" name="Google Shape;698;gcf634a32e9_2_697"/>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9" name="Google Shape;699;gcf634a32e9_2_697"/>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0" name="Google Shape;700;gcf634a32e9_2_697"/>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1" name="Google Shape;701;gcf634a32e9_2_697"/>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702" name="Google Shape;702;gcf634a32e9_2_697"/>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703" name="Google Shape;703;gcf634a32e9_2_697"/>
          <p:cNvSpPr/>
          <p:nvPr/>
        </p:nvSpPr>
        <p:spPr>
          <a:xfrm>
            <a:off x="502050" y="4469162"/>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708"/>
        <p:cNvGrpSpPr/>
        <p:nvPr/>
      </p:nvGrpSpPr>
      <p:grpSpPr>
        <a:xfrm>
          <a:off x="0" y="0"/>
          <a:ext cx="0" cy="0"/>
          <a:chOff x="0" y="0"/>
          <a:chExt cx="0" cy="0"/>
        </a:xfrm>
      </p:grpSpPr>
      <p:sp>
        <p:nvSpPr>
          <p:cNvPr id="709" name="Google Shape;709;gcf634a32e9_2_21"/>
          <p:cNvSpPr txBox="1"/>
          <p:nvPr/>
        </p:nvSpPr>
        <p:spPr>
          <a:xfrm>
            <a:off x="1442150" y="400725"/>
            <a:ext cx="9458100" cy="923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PRONÓSTICOS PARA LA VALIDACIÓN CRUZADA</a:t>
            </a:r>
            <a:endParaRPr sz="3000" b="1">
              <a:latin typeface="Comfortaa"/>
              <a:ea typeface="Comfortaa"/>
              <a:cs typeface="Comfortaa"/>
              <a:sym typeface="Comfortaa"/>
            </a:endParaRPr>
          </a:p>
        </p:txBody>
      </p:sp>
      <p:cxnSp>
        <p:nvCxnSpPr>
          <p:cNvPr id="710" name="Google Shape;710;gcf634a32e9_2_21"/>
          <p:cNvCxnSpPr/>
          <p:nvPr/>
        </p:nvCxnSpPr>
        <p:spPr>
          <a:xfrm>
            <a:off x="1323300" y="1452525"/>
            <a:ext cx="9545400" cy="0"/>
          </a:xfrm>
          <a:prstGeom prst="straightConnector1">
            <a:avLst/>
          </a:prstGeom>
          <a:noFill/>
          <a:ln w="19050" cap="flat" cmpd="sng">
            <a:solidFill>
              <a:srgbClr val="002060"/>
            </a:solidFill>
            <a:prstDash val="solid"/>
            <a:round/>
            <a:headEnd type="none" w="med" len="med"/>
            <a:tailEnd type="none" w="med" len="med"/>
          </a:ln>
        </p:spPr>
      </p:cxnSp>
      <p:sp>
        <p:nvSpPr>
          <p:cNvPr id="711" name="Google Shape;711;gcf634a32e9_2_21"/>
          <p:cNvSpPr txBox="1"/>
          <p:nvPr/>
        </p:nvSpPr>
        <p:spPr>
          <a:xfrm>
            <a:off x="3749000" y="1580925"/>
            <a:ext cx="4844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Tabla ecuaciones de pronóstico</a:t>
            </a:r>
            <a:endParaRPr sz="1700" b="1">
              <a:latin typeface="Comfortaa"/>
              <a:ea typeface="Comfortaa"/>
              <a:cs typeface="Comfortaa"/>
              <a:sym typeface="Comfortaa"/>
            </a:endParaRPr>
          </a:p>
        </p:txBody>
      </p:sp>
      <p:pic>
        <p:nvPicPr>
          <p:cNvPr id="712" name="Google Shape;712;gcf634a32e9_2_21"/>
          <p:cNvPicPr preferRelativeResize="0"/>
          <p:nvPr/>
        </p:nvPicPr>
        <p:blipFill>
          <a:blip r:embed="rId3">
            <a:alphaModFix/>
          </a:blip>
          <a:stretch>
            <a:fillRect/>
          </a:stretch>
        </p:blipFill>
        <p:spPr>
          <a:xfrm>
            <a:off x="285750" y="2155725"/>
            <a:ext cx="11620500" cy="4076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8" name="Google Shape;718;gcf68075a66_0_168"/>
          <p:cNvPicPr preferRelativeResize="0"/>
          <p:nvPr/>
        </p:nvPicPr>
        <p:blipFill>
          <a:blip r:embed="rId3">
            <a:alphaModFix/>
          </a:blip>
          <a:stretch>
            <a:fillRect/>
          </a:stretch>
        </p:blipFill>
        <p:spPr>
          <a:xfrm>
            <a:off x="1107300" y="2675425"/>
            <a:ext cx="4743450" cy="3619500"/>
          </a:xfrm>
          <a:prstGeom prst="rect">
            <a:avLst/>
          </a:prstGeom>
          <a:noFill/>
          <a:ln>
            <a:noFill/>
          </a:ln>
        </p:spPr>
      </p:pic>
      <p:pic>
        <p:nvPicPr>
          <p:cNvPr id="719" name="Google Shape;719;gcf68075a66_0_168"/>
          <p:cNvPicPr preferRelativeResize="0"/>
          <p:nvPr/>
        </p:nvPicPr>
        <p:blipFill>
          <a:blip r:embed="rId4">
            <a:alphaModFix/>
          </a:blip>
          <a:stretch>
            <a:fillRect/>
          </a:stretch>
        </p:blipFill>
        <p:spPr>
          <a:xfrm>
            <a:off x="6604350" y="2675425"/>
            <a:ext cx="4724400" cy="3619500"/>
          </a:xfrm>
          <a:prstGeom prst="rect">
            <a:avLst/>
          </a:prstGeom>
          <a:noFill/>
          <a:ln>
            <a:noFill/>
          </a:ln>
        </p:spPr>
      </p:pic>
      <p:sp>
        <p:nvSpPr>
          <p:cNvPr id="720" name="Google Shape;720;gcf68075a66_0_168"/>
          <p:cNvSpPr txBox="1"/>
          <p:nvPr/>
        </p:nvSpPr>
        <p:spPr>
          <a:xfrm>
            <a:off x="2199200" y="564275"/>
            <a:ext cx="805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800">
                <a:latin typeface="Comfortaa"/>
                <a:ea typeface="Comfortaa"/>
                <a:cs typeface="Comfortaa"/>
                <a:sym typeface="Comfortaa"/>
              </a:rPr>
              <a:t>Pronósticos puntuales y por intervalos de los modelos globales:</a:t>
            </a:r>
            <a:endParaRPr sz="1800">
              <a:latin typeface="Comfortaa"/>
              <a:ea typeface="Comfortaa"/>
              <a:cs typeface="Comfortaa"/>
              <a:sym typeface="Comfortaa"/>
            </a:endParaRPr>
          </a:p>
        </p:txBody>
      </p:sp>
      <p:sp>
        <p:nvSpPr>
          <p:cNvPr id="721" name="Google Shape;721;gcf68075a66_0_168"/>
          <p:cNvSpPr txBox="1"/>
          <p:nvPr/>
        </p:nvSpPr>
        <p:spPr>
          <a:xfrm>
            <a:off x="1663875" y="2275225"/>
            <a:ext cx="22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latin typeface="Comfortaa"/>
                <a:ea typeface="Comfortaa"/>
                <a:cs typeface="Comfortaa"/>
                <a:sym typeface="Comfortaa"/>
              </a:rPr>
              <a:t>Modelo 1: </a:t>
            </a:r>
            <a:endParaRPr>
              <a:latin typeface="Comfortaa"/>
              <a:ea typeface="Comfortaa"/>
              <a:cs typeface="Comfortaa"/>
              <a:sym typeface="Comfortaa"/>
            </a:endParaRPr>
          </a:p>
        </p:txBody>
      </p:sp>
      <p:pic>
        <p:nvPicPr>
          <p:cNvPr id="722" name="Google Shape;722;gcf68075a66_0_168"/>
          <p:cNvPicPr preferRelativeResize="0"/>
          <p:nvPr/>
        </p:nvPicPr>
        <p:blipFill>
          <a:blip r:embed="rId5">
            <a:alphaModFix/>
          </a:blip>
          <a:stretch>
            <a:fillRect/>
          </a:stretch>
        </p:blipFill>
        <p:spPr>
          <a:xfrm>
            <a:off x="2705575" y="1302000"/>
            <a:ext cx="7173950" cy="648900"/>
          </a:xfrm>
          <a:prstGeom prst="rect">
            <a:avLst/>
          </a:prstGeom>
          <a:noFill/>
          <a:ln>
            <a:noFill/>
          </a:ln>
        </p:spPr>
      </p:pic>
      <p:sp>
        <p:nvSpPr>
          <p:cNvPr id="723" name="Google Shape;723;gcf68075a66_0_168"/>
          <p:cNvSpPr txBox="1"/>
          <p:nvPr/>
        </p:nvSpPr>
        <p:spPr>
          <a:xfrm>
            <a:off x="4547850" y="901800"/>
            <a:ext cx="3096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500">
                <a:latin typeface="Comfortaa"/>
                <a:ea typeface="Comfortaa"/>
                <a:cs typeface="Comfortaa"/>
                <a:sym typeface="Comfortaa"/>
              </a:rPr>
              <a:t>Valores reales:</a:t>
            </a:r>
            <a:endParaRPr sz="1500">
              <a:latin typeface="Comfortaa"/>
              <a:ea typeface="Comfortaa"/>
              <a:cs typeface="Comfortaa"/>
              <a:sym typeface="Comfortaa"/>
            </a:endParaRPr>
          </a:p>
        </p:txBody>
      </p:sp>
      <p:sp>
        <p:nvSpPr>
          <p:cNvPr id="724" name="Google Shape;724;gcf68075a66_0_168"/>
          <p:cNvSpPr txBox="1"/>
          <p:nvPr/>
        </p:nvSpPr>
        <p:spPr>
          <a:xfrm>
            <a:off x="7111700" y="2275225"/>
            <a:ext cx="22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latin typeface="Comfortaa"/>
                <a:ea typeface="Comfortaa"/>
                <a:cs typeface="Comfortaa"/>
                <a:sym typeface="Comfortaa"/>
              </a:rPr>
              <a:t>Modelo 2: </a:t>
            </a:r>
            <a:endParaRPr>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gcf68075a66_0_187"/>
          <p:cNvSpPr txBox="1"/>
          <p:nvPr/>
        </p:nvSpPr>
        <p:spPr>
          <a:xfrm>
            <a:off x="2199200" y="564275"/>
            <a:ext cx="805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800">
                <a:latin typeface="Comfortaa"/>
                <a:ea typeface="Comfortaa"/>
                <a:cs typeface="Comfortaa"/>
                <a:sym typeface="Comfortaa"/>
              </a:rPr>
              <a:t>Pronósticos puntuales y por intervalos de los modelos locales:</a:t>
            </a:r>
            <a:endParaRPr sz="1800">
              <a:latin typeface="Comfortaa"/>
              <a:ea typeface="Comfortaa"/>
              <a:cs typeface="Comfortaa"/>
              <a:sym typeface="Comfortaa"/>
            </a:endParaRPr>
          </a:p>
        </p:txBody>
      </p:sp>
      <p:sp>
        <p:nvSpPr>
          <p:cNvPr id="731" name="Google Shape;731;gcf68075a66_0_187"/>
          <p:cNvSpPr txBox="1"/>
          <p:nvPr/>
        </p:nvSpPr>
        <p:spPr>
          <a:xfrm>
            <a:off x="1649400" y="2275225"/>
            <a:ext cx="22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latin typeface="Comfortaa"/>
                <a:ea typeface="Comfortaa"/>
                <a:cs typeface="Comfortaa"/>
                <a:sym typeface="Comfortaa"/>
              </a:rPr>
              <a:t>Modelo 3: </a:t>
            </a:r>
            <a:endParaRPr>
              <a:latin typeface="Comfortaa"/>
              <a:ea typeface="Comfortaa"/>
              <a:cs typeface="Comfortaa"/>
              <a:sym typeface="Comfortaa"/>
            </a:endParaRPr>
          </a:p>
        </p:txBody>
      </p:sp>
      <p:pic>
        <p:nvPicPr>
          <p:cNvPr id="732" name="Google Shape;732;gcf68075a66_0_187"/>
          <p:cNvPicPr preferRelativeResize="0"/>
          <p:nvPr/>
        </p:nvPicPr>
        <p:blipFill>
          <a:blip r:embed="rId3">
            <a:alphaModFix/>
          </a:blip>
          <a:stretch>
            <a:fillRect/>
          </a:stretch>
        </p:blipFill>
        <p:spPr>
          <a:xfrm>
            <a:off x="2705575" y="1302000"/>
            <a:ext cx="7173950" cy="648900"/>
          </a:xfrm>
          <a:prstGeom prst="rect">
            <a:avLst/>
          </a:prstGeom>
          <a:noFill/>
          <a:ln>
            <a:noFill/>
          </a:ln>
        </p:spPr>
      </p:pic>
      <p:sp>
        <p:nvSpPr>
          <p:cNvPr id="733" name="Google Shape;733;gcf68075a66_0_187"/>
          <p:cNvSpPr txBox="1"/>
          <p:nvPr/>
        </p:nvSpPr>
        <p:spPr>
          <a:xfrm>
            <a:off x="4547850" y="901800"/>
            <a:ext cx="3096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500">
                <a:latin typeface="Comfortaa"/>
                <a:ea typeface="Comfortaa"/>
                <a:cs typeface="Comfortaa"/>
                <a:sym typeface="Comfortaa"/>
              </a:rPr>
              <a:t>Valores reales:</a:t>
            </a:r>
            <a:endParaRPr sz="1500">
              <a:latin typeface="Comfortaa"/>
              <a:ea typeface="Comfortaa"/>
              <a:cs typeface="Comfortaa"/>
              <a:sym typeface="Comfortaa"/>
            </a:endParaRPr>
          </a:p>
        </p:txBody>
      </p:sp>
      <p:sp>
        <p:nvSpPr>
          <p:cNvPr id="734" name="Google Shape;734;gcf68075a66_0_187"/>
          <p:cNvSpPr txBox="1"/>
          <p:nvPr/>
        </p:nvSpPr>
        <p:spPr>
          <a:xfrm>
            <a:off x="7111700" y="2275225"/>
            <a:ext cx="22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latin typeface="Comfortaa"/>
                <a:ea typeface="Comfortaa"/>
                <a:cs typeface="Comfortaa"/>
                <a:sym typeface="Comfortaa"/>
              </a:rPr>
              <a:t>Modelo 4: </a:t>
            </a:r>
            <a:endParaRPr>
              <a:latin typeface="Comfortaa"/>
              <a:ea typeface="Comfortaa"/>
              <a:cs typeface="Comfortaa"/>
              <a:sym typeface="Comfortaa"/>
            </a:endParaRPr>
          </a:p>
        </p:txBody>
      </p:sp>
      <p:pic>
        <p:nvPicPr>
          <p:cNvPr id="735" name="Google Shape;735;gcf68075a66_0_187"/>
          <p:cNvPicPr preferRelativeResize="0"/>
          <p:nvPr/>
        </p:nvPicPr>
        <p:blipFill>
          <a:blip r:embed="rId4">
            <a:alphaModFix/>
          </a:blip>
          <a:stretch>
            <a:fillRect/>
          </a:stretch>
        </p:blipFill>
        <p:spPr>
          <a:xfrm>
            <a:off x="644325" y="2865925"/>
            <a:ext cx="5524500" cy="3238500"/>
          </a:xfrm>
          <a:prstGeom prst="rect">
            <a:avLst/>
          </a:prstGeom>
          <a:noFill/>
          <a:ln>
            <a:noFill/>
          </a:ln>
        </p:spPr>
      </p:pic>
      <p:pic>
        <p:nvPicPr>
          <p:cNvPr id="736" name="Google Shape;736;gcf68075a66_0_187"/>
          <p:cNvPicPr preferRelativeResize="0"/>
          <p:nvPr/>
        </p:nvPicPr>
        <p:blipFill>
          <a:blip r:embed="rId5">
            <a:alphaModFix/>
          </a:blip>
          <a:stretch>
            <a:fillRect/>
          </a:stretch>
        </p:blipFill>
        <p:spPr>
          <a:xfrm>
            <a:off x="6625075" y="2751150"/>
            <a:ext cx="4603050" cy="3468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gcf68075a66_0_200"/>
          <p:cNvSpPr txBox="1"/>
          <p:nvPr/>
        </p:nvSpPr>
        <p:spPr>
          <a:xfrm>
            <a:off x="2847900" y="607675"/>
            <a:ext cx="6496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900">
                <a:latin typeface="Comfortaa"/>
                <a:ea typeface="Comfortaa"/>
                <a:cs typeface="Comfortaa"/>
                <a:sym typeface="Comfortaa"/>
              </a:rPr>
              <a:t>Interpretación de los resultados anteriores</a:t>
            </a:r>
            <a:endParaRPr sz="1900">
              <a:latin typeface="Comfortaa"/>
              <a:ea typeface="Comfortaa"/>
              <a:cs typeface="Comfortaa"/>
              <a:sym typeface="Comfortaa"/>
            </a:endParaRPr>
          </a:p>
        </p:txBody>
      </p:sp>
      <p:sp>
        <p:nvSpPr>
          <p:cNvPr id="743" name="Google Shape;743;gcf68075a66_0_200"/>
          <p:cNvSpPr txBox="1"/>
          <p:nvPr/>
        </p:nvSpPr>
        <p:spPr>
          <a:xfrm>
            <a:off x="491925" y="1215325"/>
            <a:ext cx="108801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500" dirty="0">
                <a:latin typeface="Comfortaa"/>
                <a:ea typeface="Comfortaa"/>
                <a:cs typeface="Comfortaa"/>
                <a:sym typeface="Comfortaa"/>
              </a:rPr>
              <a:t>Los pronósticos puntuales, indican el valor que cada modelo ajustado con los primeros n = 216 datos, predice que será observado para la serie en cada periodo de los pronósticos </a:t>
            </a:r>
            <a:r>
              <a:rPr lang="es-ES" sz="1500" dirty="0" err="1">
                <a:latin typeface="Comfortaa"/>
                <a:ea typeface="Comfortaa"/>
                <a:cs typeface="Comfortaa"/>
                <a:sym typeface="Comfortaa"/>
              </a:rPr>
              <a:t>ex-posts</a:t>
            </a:r>
            <a:r>
              <a:rPr lang="es-ES" sz="1500" dirty="0">
                <a:latin typeface="Comfortaa"/>
                <a:ea typeface="Comfortaa"/>
                <a:cs typeface="Comfortaa"/>
                <a:sym typeface="Comfortaa"/>
              </a:rPr>
              <a:t>.</a:t>
            </a:r>
            <a:endParaRPr sz="1500" dirty="0">
              <a:latin typeface="Comfortaa"/>
              <a:ea typeface="Comfortaa"/>
              <a:cs typeface="Comfortaa"/>
              <a:sym typeface="Comfortaa"/>
            </a:endParaRPr>
          </a:p>
          <a:p>
            <a:pPr marL="0" lvl="0" indent="0" algn="l" rtl="0">
              <a:spcBef>
                <a:spcPts val="0"/>
              </a:spcBef>
              <a:spcAft>
                <a:spcPts val="0"/>
              </a:spcAft>
              <a:buNone/>
            </a:pPr>
            <a:endParaRPr sz="1500" dirty="0">
              <a:latin typeface="Comfortaa"/>
              <a:ea typeface="Comfortaa"/>
              <a:cs typeface="Comfortaa"/>
              <a:sym typeface="Comfortaa"/>
            </a:endParaRPr>
          </a:p>
          <a:p>
            <a:pPr marL="0" lvl="0" indent="0" algn="l" rtl="0">
              <a:spcBef>
                <a:spcPts val="0"/>
              </a:spcBef>
              <a:spcAft>
                <a:spcPts val="0"/>
              </a:spcAft>
              <a:buNone/>
            </a:pPr>
            <a:r>
              <a:rPr lang="es-ES" sz="1500" dirty="0">
                <a:latin typeface="Comfortaa"/>
                <a:ea typeface="Comfortaa"/>
                <a:cs typeface="Comfortaa"/>
                <a:sym typeface="Comfortaa"/>
              </a:rPr>
              <a:t>Los pronósticos por intervalos, indican que el valor real estará en el intervalo de cada uno de los modelos con una confianza del 95%.</a:t>
            </a:r>
            <a:endParaRPr sz="1500" dirty="0">
              <a:latin typeface="Comfortaa"/>
              <a:ea typeface="Comfortaa"/>
              <a:cs typeface="Comfortaa"/>
              <a:sym typeface="Comfortaa"/>
            </a:endParaRPr>
          </a:p>
          <a:p>
            <a:pPr marL="0" lvl="0" indent="0" algn="l" rtl="0">
              <a:spcBef>
                <a:spcPts val="0"/>
              </a:spcBef>
              <a:spcAft>
                <a:spcPts val="0"/>
              </a:spcAft>
              <a:buNone/>
            </a:pPr>
            <a:endParaRPr sz="1500" dirty="0">
              <a:latin typeface="Comfortaa"/>
              <a:ea typeface="Comfortaa"/>
              <a:cs typeface="Comfortaa"/>
              <a:sym typeface="Comfortaa"/>
            </a:endParaRPr>
          </a:p>
          <a:p>
            <a:pPr marL="0" lvl="0" indent="0" algn="l" rtl="0">
              <a:spcBef>
                <a:spcPts val="0"/>
              </a:spcBef>
              <a:spcAft>
                <a:spcPts val="0"/>
              </a:spcAft>
              <a:buNone/>
            </a:pPr>
            <a:endParaRPr dirty="0"/>
          </a:p>
        </p:txBody>
      </p:sp>
      <p:sp>
        <p:nvSpPr>
          <p:cNvPr id="744" name="Google Shape;744;gcf68075a66_0_200"/>
          <p:cNvSpPr txBox="1"/>
          <p:nvPr/>
        </p:nvSpPr>
        <p:spPr>
          <a:xfrm>
            <a:off x="305250" y="2858900"/>
            <a:ext cx="11581500" cy="3201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dirty="0">
                <a:latin typeface="Comfortaa"/>
                <a:ea typeface="Comfortaa"/>
                <a:cs typeface="Comfortaa"/>
                <a:sym typeface="Comfortaa"/>
              </a:rPr>
              <a:t>La producción nominal de la categoría otros productos químicos para el mes de Junio de 2019, comparado con los meses del año 2018 es de:</a:t>
            </a:r>
            <a:endParaRPr dirty="0">
              <a:latin typeface="Comfortaa"/>
              <a:ea typeface="Comfortaa"/>
              <a:cs typeface="Comfortaa"/>
              <a:sym typeface="Comfortaa"/>
            </a:endParaRPr>
          </a:p>
          <a:p>
            <a:pPr marL="0" lvl="0" indent="0" algn="just" rtl="0">
              <a:spcBef>
                <a:spcPts val="0"/>
              </a:spcBef>
              <a:spcAft>
                <a:spcPts val="0"/>
              </a:spcAft>
              <a:buNone/>
            </a:pPr>
            <a:endParaRPr dirty="0">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s-ES" dirty="0">
                <a:latin typeface="Comfortaa"/>
                <a:ea typeface="Comfortaa"/>
                <a:cs typeface="Comfortaa"/>
                <a:sym typeface="Comfortaa"/>
              </a:rPr>
              <a:t> En el </a:t>
            </a:r>
            <a:r>
              <a:rPr lang="es-ES" dirty="0">
                <a:highlight>
                  <a:srgbClr val="FA9F9C"/>
                </a:highlight>
                <a:latin typeface="Comfortaa"/>
                <a:ea typeface="Comfortaa"/>
                <a:cs typeface="Comfortaa"/>
                <a:sym typeface="Comfortaa"/>
              </a:rPr>
              <a:t>modelo global cuadrático</a:t>
            </a:r>
            <a:r>
              <a:rPr lang="es-ES" dirty="0">
                <a:latin typeface="Comfortaa"/>
                <a:ea typeface="Comfortaa"/>
                <a:cs typeface="Comfortaa"/>
                <a:sym typeface="Comfortaa"/>
              </a:rPr>
              <a:t> : </a:t>
            </a:r>
            <a:r>
              <a:rPr lang="es-ES" dirty="0" smtClean="0">
                <a:latin typeface="Comfortaa"/>
                <a:ea typeface="Comfortaa"/>
                <a:cs typeface="Comfortaa"/>
                <a:sym typeface="Comfortaa"/>
              </a:rPr>
              <a:t>109.7001 </a:t>
            </a:r>
            <a:r>
              <a:rPr lang="es-ES" dirty="0">
                <a:latin typeface="Comfortaa"/>
                <a:ea typeface="Comfortaa"/>
                <a:cs typeface="Comfortaa"/>
                <a:sym typeface="Comfortaa"/>
              </a:rPr>
              <a:t>% es decir, durante este periodo aumentó un 9.59%. Además, con un 95% de confianza el valor real del índice se encuentra entre 101.46257 y 117.9377. </a:t>
            </a:r>
            <a:endParaRPr dirty="0">
              <a:latin typeface="Comfortaa"/>
              <a:ea typeface="Comfortaa"/>
              <a:cs typeface="Comfortaa"/>
              <a:sym typeface="Comfortaa"/>
            </a:endParaRPr>
          </a:p>
          <a:p>
            <a:pPr marL="457200" lvl="0" indent="0" algn="just" rtl="0">
              <a:spcBef>
                <a:spcPts val="0"/>
              </a:spcBef>
              <a:spcAft>
                <a:spcPts val="0"/>
              </a:spcAft>
              <a:buNone/>
            </a:pPr>
            <a:endParaRPr dirty="0">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s-ES" dirty="0">
                <a:latin typeface="Comfortaa"/>
                <a:ea typeface="Comfortaa"/>
                <a:cs typeface="Comfortaa"/>
                <a:sym typeface="Comfortaa"/>
              </a:rPr>
              <a:t>En el </a:t>
            </a:r>
            <a:r>
              <a:rPr lang="es-ES" dirty="0">
                <a:highlight>
                  <a:srgbClr val="FA9F9C"/>
                </a:highlight>
                <a:latin typeface="Comfortaa"/>
                <a:ea typeface="Comfortaa"/>
                <a:cs typeface="Comfortaa"/>
                <a:sym typeface="Comfortaa"/>
              </a:rPr>
              <a:t>modelo global cúbico </a:t>
            </a:r>
            <a:r>
              <a:rPr lang="es-ES" dirty="0">
                <a:latin typeface="Comfortaa"/>
                <a:ea typeface="Comfortaa"/>
                <a:cs typeface="Comfortaa"/>
                <a:sym typeface="Comfortaa"/>
              </a:rPr>
              <a:t>: 110.57743% es decir, durante este periodo aumentó aproximadamente un 10.57%. Además, con un 95% de confianza el valor real del índice se encuentra entre 102.12208 y 119.0328 .</a:t>
            </a:r>
            <a:endParaRPr dirty="0">
              <a:latin typeface="Comfortaa"/>
              <a:ea typeface="Comfortaa"/>
              <a:cs typeface="Comfortaa"/>
              <a:sym typeface="Comfortaa"/>
            </a:endParaRPr>
          </a:p>
          <a:p>
            <a:pPr marL="0" lvl="0" indent="0" algn="just" rtl="0">
              <a:spcBef>
                <a:spcPts val="0"/>
              </a:spcBef>
              <a:spcAft>
                <a:spcPts val="0"/>
              </a:spcAft>
              <a:buNone/>
            </a:pPr>
            <a:endParaRPr dirty="0">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s-ES" dirty="0">
                <a:latin typeface="Comfortaa"/>
                <a:ea typeface="Comfortaa"/>
                <a:cs typeface="Comfortaa"/>
                <a:sym typeface="Comfortaa"/>
              </a:rPr>
              <a:t> En el </a:t>
            </a:r>
            <a:r>
              <a:rPr lang="es-ES" dirty="0">
                <a:highlight>
                  <a:srgbClr val="FA9F9C"/>
                </a:highlight>
                <a:latin typeface="Comfortaa"/>
                <a:ea typeface="Comfortaa"/>
                <a:cs typeface="Comfortaa"/>
                <a:sym typeface="Comfortaa"/>
              </a:rPr>
              <a:t>modelo local con Descomposición aditiva &amp; Loess cuadrático (DLC)</a:t>
            </a:r>
            <a:r>
              <a:rPr lang="es-ES" dirty="0">
                <a:latin typeface="Comfortaa"/>
                <a:ea typeface="Comfortaa"/>
                <a:cs typeface="Comfortaa"/>
                <a:sym typeface="Comfortaa"/>
              </a:rPr>
              <a:t> : </a:t>
            </a:r>
            <a:r>
              <a:rPr lang="es-ES" dirty="0" smtClean="0">
                <a:latin typeface="Comfortaa"/>
                <a:ea typeface="Comfortaa"/>
                <a:cs typeface="Comfortaa"/>
                <a:sym typeface="Comfortaa"/>
              </a:rPr>
              <a:t>109.59040 </a:t>
            </a:r>
            <a:r>
              <a:rPr lang="es-ES" dirty="0">
                <a:latin typeface="Comfortaa"/>
                <a:ea typeface="Comfortaa"/>
                <a:cs typeface="Comfortaa"/>
                <a:sym typeface="Comfortaa"/>
              </a:rPr>
              <a:t>es decir, durante este periodo aumentó aproximadamente un 9.13%.</a:t>
            </a:r>
            <a:endParaRPr dirty="0">
              <a:latin typeface="Comfortaa"/>
              <a:ea typeface="Comfortaa"/>
              <a:cs typeface="Comfortaa"/>
              <a:sym typeface="Comfortaa"/>
            </a:endParaRPr>
          </a:p>
          <a:p>
            <a:pPr marL="457200" lvl="0" indent="0" algn="just" rtl="0">
              <a:spcBef>
                <a:spcPts val="0"/>
              </a:spcBef>
              <a:spcAft>
                <a:spcPts val="0"/>
              </a:spcAft>
              <a:buNone/>
            </a:pPr>
            <a:endParaRPr dirty="0">
              <a:latin typeface="Comfortaa"/>
              <a:ea typeface="Comfortaa"/>
              <a:cs typeface="Comfortaa"/>
              <a:sym typeface="Comfortaa"/>
            </a:endParaRPr>
          </a:p>
          <a:p>
            <a:pPr marL="457200" lvl="0" indent="-317500" algn="just" rtl="0">
              <a:spcBef>
                <a:spcPts val="0"/>
              </a:spcBef>
              <a:spcAft>
                <a:spcPts val="0"/>
              </a:spcAft>
              <a:buSzPts val="1400"/>
              <a:buFont typeface="Comfortaa"/>
              <a:buChar char="-"/>
            </a:pPr>
            <a:r>
              <a:rPr lang="es-ES" dirty="0">
                <a:latin typeface="Comfortaa"/>
                <a:ea typeface="Comfortaa"/>
                <a:cs typeface="Comfortaa"/>
                <a:sym typeface="Comfortaa"/>
              </a:rPr>
              <a:t>En el </a:t>
            </a:r>
            <a:r>
              <a:rPr lang="es-ES" dirty="0">
                <a:highlight>
                  <a:srgbClr val="FA9F9C"/>
                </a:highlight>
                <a:latin typeface="Comfortaa"/>
                <a:ea typeface="Comfortaa"/>
                <a:cs typeface="Comfortaa"/>
                <a:sym typeface="Comfortaa"/>
              </a:rPr>
              <a:t>modelo local aditivo con SEHW</a:t>
            </a:r>
            <a:r>
              <a:rPr lang="es-ES" dirty="0">
                <a:latin typeface="Comfortaa"/>
                <a:ea typeface="Comfortaa"/>
                <a:cs typeface="Comfortaa"/>
                <a:sym typeface="Comfortaa"/>
              </a:rPr>
              <a:t>: 107.96878% es decir, durante este periodo aumentó aproximadamente un 7.9%. Además, con un 95% de confianza el valor real del índice se encuentra entre 99.45046 y 116.48710</a:t>
            </a:r>
            <a:endParaRPr dirty="0">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749"/>
        <p:cNvGrpSpPr/>
        <p:nvPr/>
      </p:nvGrpSpPr>
      <p:grpSpPr>
        <a:xfrm>
          <a:off x="0" y="0"/>
          <a:ext cx="0" cy="0"/>
          <a:chOff x="0" y="0"/>
          <a:chExt cx="0" cy="0"/>
        </a:xfrm>
      </p:grpSpPr>
      <p:sp>
        <p:nvSpPr>
          <p:cNvPr id="750" name="Google Shape;750;gcf634a32e9_0_486"/>
          <p:cNvSpPr txBox="1"/>
          <p:nvPr/>
        </p:nvSpPr>
        <p:spPr>
          <a:xfrm>
            <a:off x="342725" y="1046750"/>
            <a:ext cx="44832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700" b="1">
                <a:latin typeface="Comfortaa"/>
                <a:ea typeface="Comfortaa"/>
                <a:cs typeface="Comfortaa"/>
                <a:sym typeface="Comfortaa"/>
              </a:rPr>
              <a:t>Medidas MAE, MAPE y RMSE en todos los modelos</a:t>
            </a:r>
            <a:endParaRPr sz="1700" b="1">
              <a:latin typeface="Comfortaa"/>
              <a:ea typeface="Comfortaa"/>
              <a:cs typeface="Comfortaa"/>
              <a:sym typeface="Comfortaa"/>
            </a:endParaRPr>
          </a:p>
        </p:txBody>
      </p:sp>
      <mc:AlternateContent xmlns:mc="http://schemas.openxmlformats.org/markup-compatibility/2006" xmlns:a14="http://schemas.microsoft.com/office/drawing/2010/main">
        <mc:Choice Requires="a14">
          <p:sp>
            <p:nvSpPr>
              <p:cNvPr id="751" name="Google Shape;751;gcf634a32e9_0_486"/>
              <p:cNvSpPr txBox="1"/>
              <p:nvPr/>
            </p:nvSpPr>
            <p:spPr>
              <a:xfrm>
                <a:off x="4825925" y="181195"/>
                <a:ext cx="7141463" cy="699265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ES" sz="1300" dirty="0">
                    <a:latin typeface="Comfortaa"/>
                    <a:ea typeface="Comfortaa"/>
                    <a:cs typeface="Comfortaa"/>
                    <a:sym typeface="Comfortaa"/>
                  </a:rPr>
                  <a:t> </a:t>
                </a:r>
                <a:r>
                  <a:rPr lang="es-ES" sz="1300" dirty="0">
                    <a:highlight>
                      <a:srgbClr val="FFFF00"/>
                    </a:highlight>
                    <a:latin typeface="Comfortaa"/>
                    <a:ea typeface="Comfortaa"/>
                    <a:cs typeface="Comfortaa"/>
                    <a:sym typeface="Comfortaa"/>
                  </a:rPr>
                  <a:t>Modelo 1:</a:t>
                </a:r>
                <a:endParaRPr sz="1300" dirty="0">
                  <a:highlight>
                    <a:srgbClr val="FFFF00"/>
                  </a:highlight>
                  <a:latin typeface="Comfortaa"/>
                  <a:ea typeface="Comfortaa"/>
                  <a:cs typeface="Comfortaa"/>
                  <a:sym typeface="Comfortaa"/>
                </a:endParaRPr>
              </a:p>
              <a:p>
                <a:pPr lvl="0" defTabSz="457200">
                  <a:spcBef>
                    <a:spcPct val="20000"/>
                  </a:spcBef>
                  <a:buClrTx/>
                  <a:defRPr/>
                </a:pPr>
                <a:r>
                  <a:rPr lang="es-ES" sz="1300" dirty="0">
                    <a:latin typeface="Comfortaa"/>
                    <a:ea typeface="Comfortaa"/>
                    <a:cs typeface="Comfortaa"/>
                    <a:sym typeface="Comfortaa"/>
                  </a:rPr>
                  <a:t>En promedio en cada pronóstico se estima un error de </a:t>
                </a:r>
                <a14:m>
                  <m:oMath xmlns:m="http://schemas.openxmlformats.org/officeDocument/2006/math">
                    <m:r>
                      <a:rPr kumimoji="0" lang="es-CO"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lang="es-CO" sz="1800" kern="1200" dirty="0">
                    <a:solidFill>
                      <a:prstClr val="black"/>
                    </a:solidFill>
                    <a:latin typeface="Calibri"/>
                    <a:ea typeface="+mn-ea"/>
                    <a:cs typeface="+mn-cs"/>
                  </a:rPr>
                  <a:t> </a:t>
                </a:r>
                <a:r>
                  <a:rPr lang="es-ES" sz="1300" dirty="0">
                    <a:latin typeface="Comfortaa"/>
                    <a:ea typeface="Comfortaa"/>
                    <a:cs typeface="Comfortaa"/>
                    <a:sym typeface="Comfortaa"/>
                  </a:rPr>
                  <a:t>3.153708 puntos del índice de producción nominal según el RMSE y de </a:t>
                </a:r>
                <a14:m>
                  <m:oMath xmlns:m="http://schemas.openxmlformats.org/officeDocument/2006/math">
                    <m:r>
                      <a:rPr lang="es-CO" kern="1200">
                        <a:solidFill>
                          <a:prstClr val="black"/>
                        </a:solidFill>
                        <a:latin typeface="Cambria Math" panose="02040503050406030204" pitchFamily="18" charset="0"/>
                        <a:ea typeface="+mn-ea"/>
                        <a:cs typeface="+mn-cs"/>
                      </a:rPr>
                      <m:t>±</m:t>
                    </m:r>
                  </m:oMath>
                </a14:m>
                <a:r>
                  <a:rPr lang="es-ES" sz="1300" dirty="0">
                    <a:latin typeface="Comfortaa"/>
                    <a:ea typeface="Comfortaa"/>
                    <a:cs typeface="Comfortaa"/>
                    <a:sym typeface="Comfortaa"/>
                  </a:rPr>
                  <a:t> 2.366654 puntos del índice de producción nominal según MAE, mientras que MAPE estima que en promedio cada pronóstico se comete un error de </a:t>
                </a:r>
                <a14:m>
                  <m:oMath xmlns:m="http://schemas.openxmlformats.org/officeDocument/2006/math">
                    <m:r>
                      <a:rPr lang="es-CO" kern="1200">
                        <a:solidFill>
                          <a:prstClr val="black"/>
                        </a:solidFill>
                        <a:latin typeface="Cambria Math" panose="02040503050406030204" pitchFamily="18" charset="0"/>
                        <a:ea typeface="+mn-ea"/>
                        <a:cs typeface="+mn-cs"/>
                      </a:rPr>
                      <m:t>±</m:t>
                    </m:r>
                  </m:oMath>
                </a14:m>
                <a:r>
                  <a:rPr lang="es-CO" sz="1800" kern="1200" dirty="0">
                    <a:solidFill>
                      <a:prstClr val="black"/>
                    </a:solidFill>
                    <a:latin typeface="Calibri"/>
                    <a:ea typeface="+mn-ea"/>
                  </a:rPr>
                  <a:t> </a:t>
                </a:r>
                <a:r>
                  <a:rPr lang="es-ES" sz="1300" dirty="0">
                    <a:latin typeface="Comfortaa"/>
                    <a:ea typeface="Comfortaa"/>
                    <a:cs typeface="Comfortaa"/>
                    <a:sym typeface="Comfortaa"/>
                  </a:rPr>
                  <a:t>2.338% con relación al valor real del índice de producción nominal, todo esto en el modelo de regresión cuadrático con variables indicadores</a:t>
                </a:r>
              </a:p>
              <a:p>
                <a:pPr marL="0" lvl="0" indent="0" algn="just" rtl="0">
                  <a:spcBef>
                    <a:spcPts val="0"/>
                  </a:spcBef>
                  <a:spcAft>
                    <a:spcPts val="0"/>
                  </a:spcAft>
                  <a:buNone/>
                </a:pPr>
                <a:endParaRPr sz="1300" dirty="0">
                  <a:latin typeface="Comfortaa"/>
                  <a:ea typeface="Comfortaa"/>
                  <a:cs typeface="Comfortaa"/>
                  <a:sym typeface="Comfortaa"/>
                </a:endParaRPr>
              </a:p>
              <a:p>
                <a:pPr marL="0" lvl="0" indent="0" algn="just" rtl="0">
                  <a:spcBef>
                    <a:spcPts val="0"/>
                  </a:spcBef>
                  <a:spcAft>
                    <a:spcPts val="0"/>
                  </a:spcAft>
                  <a:buNone/>
                </a:pPr>
                <a:r>
                  <a:rPr lang="es-ES" sz="1300" dirty="0">
                    <a:highlight>
                      <a:srgbClr val="FFFF00"/>
                    </a:highlight>
                    <a:latin typeface="Comfortaa"/>
                    <a:ea typeface="Comfortaa"/>
                    <a:cs typeface="Comfortaa"/>
                    <a:sym typeface="Comfortaa"/>
                  </a:rPr>
                  <a:t>Modelo 2:</a:t>
                </a:r>
                <a:endParaRPr sz="1300" dirty="0">
                  <a:highlight>
                    <a:srgbClr val="FFFF00"/>
                  </a:highlight>
                  <a:latin typeface="Comfortaa"/>
                  <a:ea typeface="Comfortaa"/>
                  <a:cs typeface="Comfortaa"/>
                  <a:sym typeface="Comfortaa"/>
                </a:endParaRPr>
              </a:p>
              <a:p>
                <a:pPr lvl="0" algn="just"/>
                <a:r>
                  <a:rPr lang="es-ES" sz="1300" dirty="0">
                    <a:latin typeface="Comfortaa"/>
                    <a:ea typeface="Comfortaa"/>
                    <a:cs typeface="Comfortaa"/>
                    <a:sym typeface="Comfortaa"/>
                  </a:rPr>
                  <a:t>En promedio en cada pronóstico se estima un error de </a:t>
                </a:r>
                <a14:m>
                  <m:oMath xmlns:m="http://schemas.openxmlformats.org/officeDocument/2006/math">
                    <m:r>
                      <a:rPr kumimoji="0" lang="es-CO"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lang="es-ES" sz="1300" dirty="0">
                    <a:latin typeface="Comfortaa"/>
                    <a:ea typeface="Comfortaa"/>
                    <a:cs typeface="Comfortaa"/>
                    <a:sym typeface="Comfortaa"/>
                  </a:rPr>
                  <a:t> 3.620468 puntos del índice de producción nominal según el RMSE y de </a:t>
                </a:r>
                <a14:m>
                  <m:oMath xmlns:m="http://schemas.openxmlformats.org/officeDocument/2006/math">
                    <m:r>
                      <a:rPr lang="es-CO" kern="1200">
                        <a:solidFill>
                          <a:prstClr val="black"/>
                        </a:solidFill>
                        <a:latin typeface="Cambria Math" panose="02040503050406030204" pitchFamily="18" charset="0"/>
                        <a:ea typeface="+mn-ea"/>
                        <a:cs typeface="+mn-cs"/>
                      </a:rPr>
                      <m:t>±</m:t>
                    </m:r>
                  </m:oMath>
                </a14:m>
                <a:r>
                  <a:rPr lang="es-ES" sz="1300" dirty="0">
                    <a:latin typeface="Comfortaa"/>
                    <a:ea typeface="Comfortaa"/>
                    <a:cs typeface="Comfortaa"/>
                    <a:sym typeface="Comfortaa"/>
                  </a:rPr>
                  <a:t> 2.746457 puntos del índice de producción nominal según MAE, mientras que MAPE estima que en promedio cada pronóstico se comete un error de</a:t>
                </a:r>
                <a:r>
                  <a:rPr lang="es-CO" sz="1200" kern="1200" dirty="0">
                    <a:solidFill>
                      <a:prstClr val="black"/>
                    </a:solidFill>
                  </a:rPr>
                  <a:t> </a:t>
                </a:r>
                <a14:m>
                  <m:oMath xmlns:m="http://schemas.openxmlformats.org/officeDocument/2006/math">
                    <m:r>
                      <a:rPr lang="es-CO" sz="1200" kern="1200">
                        <a:solidFill>
                          <a:prstClr val="black"/>
                        </a:solidFill>
                        <a:latin typeface="Cambria Math" panose="02040503050406030204" pitchFamily="18" charset="0"/>
                      </a:rPr>
                      <m:t>±</m:t>
                    </m:r>
                  </m:oMath>
                </a14:m>
                <a:r>
                  <a:rPr lang="es-CO" sz="1600" kern="1200" dirty="0">
                    <a:solidFill>
                      <a:prstClr val="black"/>
                    </a:solidFill>
                    <a:latin typeface="Calibri"/>
                  </a:rPr>
                  <a:t> </a:t>
                </a:r>
                <a:r>
                  <a:rPr lang="es-ES" sz="1300" dirty="0">
                    <a:latin typeface="Comfortaa"/>
                    <a:ea typeface="Comfortaa"/>
                    <a:cs typeface="Comfortaa"/>
                    <a:sym typeface="Comfortaa"/>
                  </a:rPr>
                  <a:t>2.71% con relación al valor real del índice de producción nominal, todo esto en el modelo de regresión cúbico con variables indicadores.</a:t>
                </a:r>
                <a:endParaRPr sz="1300" dirty="0">
                  <a:latin typeface="Comfortaa"/>
                  <a:ea typeface="Comfortaa"/>
                  <a:cs typeface="Comfortaa"/>
                  <a:sym typeface="Comfortaa"/>
                </a:endParaRPr>
              </a:p>
              <a:p>
                <a:pPr marL="0" lvl="0" indent="0" algn="just" rtl="0">
                  <a:spcBef>
                    <a:spcPts val="0"/>
                  </a:spcBef>
                  <a:spcAft>
                    <a:spcPts val="0"/>
                  </a:spcAft>
                  <a:buNone/>
                </a:pPr>
                <a:endParaRPr sz="1300" dirty="0">
                  <a:latin typeface="Comfortaa"/>
                  <a:ea typeface="Comfortaa"/>
                  <a:cs typeface="Comfortaa"/>
                  <a:sym typeface="Comfortaa"/>
                </a:endParaRPr>
              </a:p>
              <a:p>
                <a:pPr marL="0" lvl="0" indent="0" algn="just" rtl="0">
                  <a:spcBef>
                    <a:spcPts val="0"/>
                  </a:spcBef>
                  <a:spcAft>
                    <a:spcPts val="0"/>
                  </a:spcAft>
                  <a:buNone/>
                </a:pPr>
                <a:r>
                  <a:rPr lang="es-ES" sz="1300" dirty="0">
                    <a:highlight>
                      <a:srgbClr val="FFFF00"/>
                    </a:highlight>
                    <a:latin typeface="Comfortaa"/>
                    <a:ea typeface="Comfortaa"/>
                    <a:cs typeface="Comfortaa"/>
                    <a:sym typeface="Comfortaa"/>
                  </a:rPr>
                  <a:t>Modelo 3:</a:t>
                </a:r>
                <a:endParaRPr sz="1300" dirty="0">
                  <a:highlight>
                    <a:srgbClr val="FFFF00"/>
                  </a:highlight>
                  <a:latin typeface="Comfortaa"/>
                  <a:ea typeface="Comfortaa"/>
                  <a:cs typeface="Comfortaa"/>
                  <a:sym typeface="Comfortaa"/>
                </a:endParaRPr>
              </a:p>
              <a:p>
                <a:pPr lvl="0" algn="just"/>
                <a:r>
                  <a:rPr lang="es-ES" sz="1300" dirty="0">
                    <a:latin typeface="Comfortaa"/>
                    <a:ea typeface="Comfortaa"/>
                    <a:cs typeface="Comfortaa"/>
                    <a:sym typeface="Comfortaa"/>
                  </a:rPr>
                  <a:t>En promedio en cada pronóstico se estima un error de</a:t>
                </a:r>
                <a:r>
                  <a:rPr kumimoji="0" lang="es-CO" sz="1200" b="0" u="none" strike="noStrike" kern="1200" cap="none" spc="0" normalizeH="0" baseline="0" noProof="0" dirty="0">
                    <a:ln>
                      <a:noFill/>
                    </a:ln>
                    <a:solidFill>
                      <a:prstClr val="black"/>
                    </a:solidFill>
                    <a:effectLst/>
                    <a:uLnTx/>
                    <a:uFillTx/>
                    <a:ea typeface="+mn-ea"/>
                    <a:cs typeface="+mn-cs"/>
                  </a:rPr>
                  <a:t> </a:t>
                </a:r>
                <a14:m>
                  <m:oMath xmlns:m="http://schemas.openxmlformats.org/officeDocument/2006/math">
                    <m:r>
                      <a:rPr kumimoji="0" lang="es-CO" sz="1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lang="es-CO" sz="1600" kern="1200" dirty="0">
                    <a:solidFill>
                      <a:prstClr val="black"/>
                    </a:solidFill>
                    <a:latin typeface="Calibri"/>
                    <a:ea typeface="+mn-ea"/>
                    <a:cs typeface="+mn-cs"/>
                  </a:rPr>
                  <a:t> </a:t>
                </a:r>
                <a:r>
                  <a:rPr lang="es-ES" sz="1300" dirty="0">
                    <a:latin typeface="Comfortaa"/>
                    <a:ea typeface="Comfortaa"/>
                    <a:cs typeface="Comfortaa"/>
                    <a:sym typeface="Comfortaa"/>
                  </a:rPr>
                  <a:t>3.014298 puntos del índice de producción nominal según el RMSE y de</a:t>
                </a:r>
                <a:r>
                  <a:rPr lang="es-CO" sz="1200" kern="1200" dirty="0">
                    <a:solidFill>
                      <a:prstClr val="black"/>
                    </a:solidFill>
                  </a:rPr>
                  <a:t> </a:t>
                </a:r>
                <a14:m>
                  <m:oMath xmlns:m="http://schemas.openxmlformats.org/officeDocument/2006/math">
                    <m:r>
                      <a:rPr lang="es-CO" sz="1200" kern="1200">
                        <a:solidFill>
                          <a:prstClr val="black"/>
                        </a:solidFill>
                        <a:latin typeface="Cambria Math" panose="02040503050406030204" pitchFamily="18" charset="0"/>
                      </a:rPr>
                      <m:t>±</m:t>
                    </m:r>
                  </m:oMath>
                </a14:m>
                <a:r>
                  <a:rPr lang="es-CO" sz="1600" kern="1200" dirty="0">
                    <a:solidFill>
                      <a:prstClr val="black"/>
                    </a:solidFill>
                    <a:latin typeface="Calibri"/>
                  </a:rPr>
                  <a:t> </a:t>
                </a:r>
                <a:r>
                  <a:rPr lang="es-ES" sz="1300" dirty="0">
                    <a:latin typeface="Comfortaa"/>
                    <a:ea typeface="Comfortaa"/>
                    <a:cs typeface="Comfortaa"/>
                    <a:sym typeface="Comfortaa"/>
                  </a:rPr>
                  <a:t>2.33551 puntos del índice de producción nominal según MAE, mientras que MAPE estima que en promedio cada pronóstico se comete un error de </a:t>
                </a:r>
                <a14:m>
                  <m:oMath xmlns:m="http://schemas.openxmlformats.org/officeDocument/2006/math">
                    <m:r>
                      <a:rPr lang="es-CO" kern="1200">
                        <a:solidFill>
                          <a:prstClr val="black"/>
                        </a:solidFill>
                        <a:latin typeface="Cambria Math" panose="02040503050406030204" pitchFamily="18" charset="0"/>
                        <a:ea typeface="+mn-ea"/>
                        <a:cs typeface="+mn-cs"/>
                      </a:rPr>
                      <m:t>±</m:t>
                    </m:r>
                  </m:oMath>
                </a14:m>
                <a:r>
                  <a:rPr lang="es-ES" sz="1300" dirty="0">
                    <a:latin typeface="Comfortaa"/>
                    <a:ea typeface="Comfortaa"/>
                    <a:cs typeface="Comfortaa"/>
                    <a:sym typeface="Comfortaa"/>
                  </a:rPr>
                  <a:t> 2.28% con relación al valor real del índice de producción nominal, todo esto en el modelo de Filtro de descomposición combinado Loess cuadrático.</a:t>
                </a:r>
                <a:endParaRPr sz="1300" dirty="0">
                  <a:latin typeface="Comfortaa"/>
                  <a:ea typeface="Comfortaa"/>
                  <a:cs typeface="Comfortaa"/>
                  <a:sym typeface="Comfortaa"/>
                </a:endParaRPr>
              </a:p>
              <a:p>
                <a:pPr marL="0" lvl="0" indent="0" algn="just" rtl="0">
                  <a:spcBef>
                    <a:spcPts val="0"/>
                  </a:spcBef>
                  <a:spcAft>
                    <a:spcPts val="0"/>
                  </a:spcAft>
                  <a:buNone/>
                </a:pPr>
                <a:endParaRPr sz="1300" dirty="0">
                  <a:latin typeface="Comfortaa"/>
                  <a:ea typeface="Comfortaa"/>
                  <a:cs typeface="Comfortaa"/>
                  <a:sym typeface="Comfortaa"/>
                </a:endParaRPr>
              </a:p>
              <a:p>
                <a:pPr marL="0" lvl="0" indent="0" algn="just" rtl="0">
                  <a:spcBef>
                    <a:spcPts val="0"/>
                  </a:spcBef>
                  <a:spcAft>
                    <a:spcPts val="0"/>
                  </a:spcAft>
                  <a:buNone/>
                </a:pPr>
                <a:r>
                  <a:rPr lang="es-ES" sz="1300" dirty="0">
                    <a:highlight>
                      <a:srgbClr val="FFFF00"/>
                    </a:highlight>
                    <a:latin typeface="Comfortaa"/>
                    <a:ea typeface="Comfortaa"/>
                    <a:cs typeface="Comfortaa"/>
                    <a:sym typeface="Comfortaa"/>
                  </a:rPr>
                  <a:t>Modelo 4:</a:t>
                </a:r>
                <a:endParaRPr sz="1300" dirty="0">
                  <a:highlight>
                    <a:srgbClr val="FFFF00"/>
                  </a:highlight>
                  <a:latin typeface="Comfortaa"/>
                  <a:ea typeface="Comfortaa"/>
                  <a:cs typeface="Comfortaa"/>
                  <a:sym typeface="Comfortaa"/>
                </a:endParaRPr>
              </a:p>
              <a:p>
                <a:pPr lvl="0" algn="just"/>
                <a:r>
                  <a:rPr lang="es-ES" sz="1300" dirty="0">
                    <a:latin typeface="Comfortaa"/>
                    <a:ea typeface="Comfortaa"/>
                    <a:cs typeface="Comfortaa"/>
                    <a:sym typeface="Comfortaa"/>
                  </a:rPr>
                  <a:t>En promedio en cada pronóstico se estima un error de </a:t>
                </a:r>
                <a14:m>
                  <m:oMath xmlns:m="http://schemas.openxmlformats.org/officeDocument/2006/math">
                    <m:r>
                      <a:rPr kumimoji="0" lang="es-CO"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s-CO"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lang="es-ES" sz="1300" dirty="0">
                    <a:latin typeface="Comfortaa"/>
                    <a:ea typeface="Comfortaa"/>
                    <a:cs typeface="Comfortaa"/>
                    <a:sym typeface="Comfortaa"/>
                  </a:rPr>
                  <a:t>3.187973 puntos del índice de producción nominal según el RMSE y de </a:t>
                </a:r>
                <a14:m>
                  <m:oMath xmlns:m="http://schemas.openxmlformats.org/officeDocument/2006/math">
                    <m:r>
                      <a:rPr lang="es-CO" sz="1200" kern="1200">
                        <a:solidFill>
                          <a:prstClr val="black"/>
                        </a:solidFill>
                        <a:latin typeface="Cambria Math" panose="02040503050406030204" pitchFamily="18" charset="0"/>
                        <a:ea typeface="+mn-ea"/>
                        <a:cs typeface="+mn-cs"/>
                      </a:rPr>
                      <m:t>±</m:t>
                    </m:r>
                  </m:oMath>
                </a14:m>
                <a:r>
                  <a:rPr lang="es-ES" sz="1300" dirty="0">
                    <a:latin typeface="Comfortaa"/>
                    <a:ea typeface="Comfortaa"/>
                    <a:cs typeface="Comfortaa"/>
                    <a:sym typeface="Comfortaa"/>
                  </a:rPr>
                  <a:t> 2.670446 puntos del índice de producción nominal según MAE, mientras que MAPE estima que en promedio cada pronóstico se comete un error de </a:t>
                </a:r>
                <a14:m>
                  <m:oMath xmlns:m="http://schemas.openxmlformats.org/officeDocument/2006/math">
                    <m:r>
                      <a:rPr lang="es-CO" sz="1200" kern="1200">
                        <a:solidFill>
                          <a:prstClr val="black"/>
                        </a:solidFill>
                        <a:latin typeface="Cambria Math" panose="02040503050406030204" pitchFamily="18" charset="0"/>
                        <a:ea typeface="+mn-ea"/>
                        <a:cs typeface="+mn-cs"/>
                      </a:rPr>
                      <m:t>±</m:t>
                    </m:r>
                    <m:r>
                      <a:rPr lang="es-CO" sz="1200" i="1" kern="1200">
                        <a:solidFill>
                          <a:prstClr val="black"/>
                        </a:solidFill>
                        <a:latin typeface="Cambria Math" panose="02040503050406030204" pitchFamily="18" charset="0"/>
                        <a:ea typeface="+mn-ea"/>
                        <a:cs typeface="+mn-cs"/>
                      </a:rPr>
                      <m:t> </m:t>
                    </m:r>
                  </m:oMath>
                </a14:m>
                <a:r>
                  <a:rPr lang="es-ES" sz="1300" dirty="0">
                    <a:latin typeface="Comfortaa"/>
                    <a:ea typeface="Comfortaa"/>
                    <a:cs typeface="Comfortaa"/>
                    <a:sym typeface="Comfortaa"/>
                  </a:rPr>
                  <a:t>2.53% con relación al valor real del índice de producción nominal, todo esto en el modelo de SEHW.</a:t>
                </a:r>
                <a:endParaRPr sz="1300" dirty="0">
                  <a:latin typeface="Comfortaa"/>
                  <a:ea typeface="Comfortaa"/>
                  <a:cs typeface="Comfortaa"/>
                  <a:sym typeface="Comfortaa"/>
                </a:endParaRPr>
              </a:p>
              <a:p>
                <a:pPr marL="0" lvl="0" indent="0" algn="just" rtl="0">
                  <a:spcBef>
                    <a:spcPts val="0"/>
                  </a:spcBef>
                  <a:spcAft>
                    <a:spcPts val="0"/>
                  </a:spcAft>
                  <a:buNone/>
                </a:pPr>
                <a:endParaRPr dirty="0">
                  <a:latin typeface="Comfortaa"/>
                  <a:ea typeface="Comfortaa"/>
                  <a:cs typeface="Comfortaa"/>
                  <a:sym typeface="Comfortaa"/>
                </a:endParaRPr>
              </a:p>
            </p:txBody>
          </p:sp>
        </mc:Choice>
        <mc:Fallback xmlns="">
          <p:sp>
            <p:nvSpPr>
              <p:cNvPr id="751" name="Google Shape;751;gcf634a32e9_0_486"/>
              <p:cNvSpPr txBox="1">
                <a:spLocks noRot="1" noChangeAspect="1" noMove="1" noResize="1" noEditPoints="1" noAdjustHandles="1" noChangeArrowheads="1" noChangeShapeType="1" noTextEdit="1"/>
              </p:cNvSpPr>
              <p:nvPr/>
            </p:nvSpPr>
            <p:spPr>
              <a:xfrm>
                <a:off x="4825925" y="181195"/>
                <a:ext cx="7141463" cy="6992653"/>
              </a:xfrm>
              <a:prstGeom prst="rect">
                <a:avLst/>
              </a:prstGeom>
              <a:blipFill>
                <a:blip r:embed="rId3"/>
                <a:stretch>
                  <a:fillRect l="-171" r="-342"/>
                </a:stretch>
              </a:blipFill>
              <a:ln>
                <a:noFill/>
              </a:ln>
            </p:spPr>
            <p:txBody>
              <a:bodyPr/>
              <a:lstStyle/>
              <a:p>
                <a:r>
                  <a:rPr lang="fr-FR">
                    <a:noFill/>
                  </a:rPr>
                  <a:t> </a:t>
                </a:r>
              </a:p>
            </p:txBody>
          </p:sp>
        </mc:Fallback>
      </mc:AlternateContent>
      <p:cxnSp>
        <p:nvCxnSpPr>
          <p:cNvPr id="752" name="Google Shape;752;gcf634a32e9_0_486"/>
          <p:cNvCxnSpPr/>
          <p:nvPr/>
        </p:nvCxnSpPr>
        <p:spPr>
          <a:xfrm>
            <a:off x="4825925" y="329250"/>
            <a:ext cx="0" cy="6199500"/>
          </a:xfrm>
          <a:prstGeom prst="straightConnector1">
            <a:avLst/>
          </a:prstGeom>
          <a:noFill/>
          <a:ln w="9525" cap="flat" cmpd="sng">
            <a:solidFill>
              <a:schemeClr val="dk2"/>
            </a:solidFill>
            <a:prstDash val="dot"/>
            <a:round/>
            <a:headEnd type="none" w="med" len="med"/>
            <a:tailEnd type="none" w="med" len="med"/>
          </a:ln>
        </p:spPr>
      </p:cxnSp>
      <p:pic>
        <p:nvPicPr>
          <p:cNvPr id="753" name="Google Shape;753;gcf634a32e9_0_486"/>
          <p:cNvPicPr preferRelativeResize="0"/>
          <p:nvPr/>
        </p:nvPicPr>
        <p:blipFill>
          <a:blip r:embed="rId4">
            <a:alphaModFix/>
          </a:blip>
          <a:stretch>
            <a:fillRect/>
          </a:stretch>
        </p:blipFill>
        <p:spPr>
          <a:xfrm>
            <a:off x="304975" y="1929225"/>
            <a:ext cx="4520950" cy="1280319"/>
          </a:xfrm>
          <a:prstGeom prst="rect">
            <a:avLst/>
          </a:prstGeom>
          <a:noFill/>
          <a:ln>
            <a:noFill/>
          </a:ln>
        </p:spPr>
      </p:pic>
      <p:sp>
        <p:nvSpPr>
          <p:cNvPr id="754" name="Google Shape;754;gcf634a32e9_0_486"/>
          <p:cNvSpPr txBox="1"/>
          <p:nvPr/>
        </p:nvSpPr>
        <p:spPr>
          <a:xfrm>
            <a:off x="304975" y="3451075"/>
            <a:ext cx="4376753" cy="250450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s-ES" sz="1500" dirty="0">
                <a:latin typeface="Comfortaa"/>
                <a:ea typeface="Comfortaa"/>
                <a:cs typeface="Comfortaa"/>
                <a:sym typeface="Comfortaa"/>
              </a:rPr>
              <a:t>Según este criterio todos los modelos que tienen intervalo de predicción tienen una cobertura del 100%, es decir todos los valores reales caen en el intervalo.</a:t>
            </a:r>
            <a:endParaRPr sz="1500" dirty="0">
              <a:latin typeface="Comfortaa"/>
              <a:ea typeface="Comfortaa"/>
              <a:cs typeface="Comfortaa"/>
              <a:sym typeface="Comfortaa"/>
            </a:endParaRPr>
          </a:p>
          <a:p>
            <a:pPr marL="0" lvl="0" indent="0" algn="just" rtl="0">
              <a:lnSpc>
                <a:spcPct val="115000"/>
              </a:lnSpc>
              <a:spcBef>
                <a:spcPts val="1200"/>
              </a:spcBef>
              <a:spcAft>
                <a:spcPts val="1200"/>
              </a:spcAft>
              <a:buNone/>
            </a:pPr>
            <a:r>
              <a:rPr lang="es-ES" sz="1500" dirty="0">
                <a:latin typeface="Comfortaa"/>
                <a:ea typeface="Comfortaa"/>
                <a:cs typeface="Comfortaa"/>
                <a:sym typeface="Comfortaa"/>
              </a:rPr>
              <a:t>El modelo 1 es el de menor amplitud, por lo tanto según este criterio sería el mejor modelo.</a:t>
            </a:r>
            <a:endParaRPr sz="1500" dirty="0">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759"/>
        <p:cNvGrpSpPr/>
        <p:nvPr/>
      </p:nvGrpSpPr>
      <p:grpSpPr>
        <a:xfrm>
          <a:off x="0" y="0"/>
          <a:ext cx="0" cy="0"/>
          <a:chOff x="0" y="0"/>
          <a:chExt cx="0" cy="0"/>
        </a:xfrm>
      </p:grpSpPr>
      <p:sp>
        <p:nvSpPr>
          <p:cNvPr id="760" name="Google Shape;760;gcf634a32e9_0_501"/>
          <p:cNvSpPr txBox="1"/>
          <p:nvPr/>
        </p:nvSpPr>
        <p:spPr>
          <a:xfrm>
            <a:off x="953900" y="5859575"/>
            <a:ext cx="10707000" cy="4311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1200"/>
              </a:spcBef>
              <a:spcAft>
                <a:spcPts val="0"/>
              </a:spcAft>
              <a:buSzPts val="1600"/>
              <a:buFont typeface="Comfortaa"/>
              <a:buChar char="-"/>
            </a:pPr>
            <a:r>
              <a:rPr lang="es-ES" sz="1600">
                <a:latin typeface="Comfortaa"/>
                <a:ea typeface="Comfortaa"/>
                <a:cs typeface="Comfortaa"/>
                <a:sym typeface="Comfortaa"/>
              </a:rPr>
              <a:t>En base a la gráfica de pronósticos se escoge como mejor modelo el modelo 3.</a:t>
            </a:r>
            <a:endParaRPr sz="1600">
              <a:latin typeface="Comfortaa"/>
              <a:ea typeface="Comfortaa"/>
              <a:cs typeface="Comfortaa"/>
              <a:sym typeface="Comfortaa"/>
            </a:endParaRPr>
          </a:p>
        </p:txBody>
      </p:sp>
      <p:pic>
        <p:nvPicPr>
          <p:cNvPr id="3" name="Imagen 2">
            <a:extLst>
              <a:ext uri="{FF2B5EF4-FFF2-40B4-BE49-F238E27FC236}">
                <a16:creationId xmlns:a16="http://schemas.microsoft.com/office/drawing/2014/main" id="{54AC8298-957C-46A4-8776-D61DBE9B4E6E}"/>
              </a:ext>
            </a:extLst>
          </p:cNvPr>
          <p:cNvPicPr>
            <a:picLocks noChangeAspect="1"/>
          </p:cNvPicPr>
          <p:nvPr/>
        </p:nvPicPr>
        <p:blipFill rotWithShape="1">
          <a:blip r:embed="rId3"/>
          <a:srcRect l="32305" t="12635" r="32242" b="2790"/>
          <a:stretch/>
        </p:blipFill>
        <p:spPr>
          <a:xfrm>
            <a:off x="2916936" y="601385"/>
            <a:ext cx="5230368" cy="52581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grpSp>
        <p:nvGrpSpPr>
          <p:cNvPr id="767" name="Google Shape;767;gcf634a32e9_2_741" descr="Esta imagen es de un hombre visto desde atrás. "/>
          <p:cNvGrpSpPr/>
          <p:nvPr/>
        </p:nvGrpSpPr>
        <p:grpSpPr>
          <a:xfrm flipH="1">
            <a:off x="7985809" y="1677310"/>
            <a:ext cx="3243669" cy="3405473"/>
            <a:chOff x="4832350" y="3127375"/>
            <a:chExt cx="2668588" cy="2679787"/>
          </a:xfrm>
        </p:grpSpPr>
        <p:sp>
          <p:nvSpPr>
            <p:cNvPr id="768" name="Google Shape;768;gcf634a32e9_2_741"/>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69" name="Google Shape;769;gcf634a32e9_2_741"/>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0" name="Google Shape;770;gcf634a32e9_2_741"/>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1" name="Google Shape;771;gcf634a32e9_2_741"/>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2" name="Google Shape;772;gcf634a32e9_2_741"/>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3" name="Google Shape;773;gcf634a32e9_2_741"/>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4" name="Google Shape;774;gcf634a32e9_2_741"/>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5" name="Google Shape;775;gcf634a32e9_2_741"/>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6" name="Google Shape;776;gcf634a32e9_2_741"/>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7" name="Google Shape;777;gcf634a32e9_2_741"/>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8" name="Google Shape;778;gcf634a32e9_2_741"/>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79" name="Google Shape;779;gcf634a32e9_2_741"/>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0" name="Google Shape;780;gcf634a32e9_2_741"/>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1" name="Google Shape;781;gcf634a32e9_2_741"/>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2" name="Google Shape;782;gcf634a32e9_2_741"/>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3" name="Google Shape;783;gcf634a32e9_2_741"/>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4" name="Google Shape;784;gcf634a32e9_2_741"/>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5" name="Google Shape;785;gcf634a32e9_2_741"/>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6" name="Google Shape;786;gcf634a32e9_2_741"/>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7" name="Google Shape;787;gcf634a32e9_2_741"/>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788" name="Google Shape;788;gcf634a32e9_2_741"/>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789" name="Google Shape;789;gcf634a32e9_2_741"/>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790" name="Google Shape;790;gcf634a32e9_2_741"/>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791" name="Google Shape;791;gcf634a32e9_2_741"/>
          <p:cNvSpPr txBox="1"/>
          <p:nvPr/>
        </p:nvSpPr>
        <p:spPr>
          <a:xfrm>
            <a:off x="1123525" y="1395788"/>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2 - ANÁLISIS DESCRIPTIVO</a:t>
            </a:r>
            <a:endParaRPr sz="2700" b="1">
              <a:latin typeface="Comfortaa"/>
              <a:ea typeface="Comfortaa"/>
              <a:cs typeface="Comfortaa"/>
              <a:sym typeface="Comfortaa"/>
            </a:endParaRPr>
          </a:p>
        </p:txBody>
      </p:sp>
      <p:sp>
        <p:nvSpPr>
          <p:cNvPr id="792" name="Google Shape;792;gcf634a32e9_2_741"/>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793" name="Google Shape;793;gcf634a32e9_2_741"/>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794" name="Google Shape;794;gcf634a32e9_2_741"/>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795" name="Google Shape;795;gcf634a32e9_2_741"/>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796" name="Google Shape;796;gcf634a32e9_2_741"/>
          <p:cNvSpPr txBox="1"/>
          <p:nvPr/>
        </p:nvSpPr>
        <p:spPr>
          <a:xfrm>
            <a:off x="1100350" y="5344375"/>
            <a:ext cx="7056900" cy="58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7 - CONCLUSIONES</a:t>
            </a:r>
            <a:endParaRPr sz="3800" b="1">
              <a:latin typeface="Comfortaa"/>
              <a:ea typeface="Comfortaa"/>
              <a:cs typeface="Comfortaa"/>
              <a:sym typeface="Comfortaa"/>
            </a:endParaRPr>
          </a:p>
        </p:txBody>
      </p:sp>
      <p:sp>
        <p:nvSpPr>
          <p:cNvPr id="797" name="Google Shape;797;gcf634a32e9_2_741"/>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8" name="Google Shape;798;gcf634a32e9_2_741"/>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9" name="Google Shape;799;gcf634a32e9_2_741"/>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0" name="Google Shape;800;gcf634a32e9_2_741"/>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1" name="Google Shape;801;gcf634a32e9_2_741"/>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2" name="Google Shape;802;gcf634a32e9_2_741"/>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803" name="Google Shape;803;gcf634a32e9_2_741"/>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804" name="Google Shape;804;gcf634a32e9_2_741"/>
          <p:cNvSpPr/>
          <p:nvPr/>
        </p:nvSpPr>
        <p:spPr>
          <a:xfrm>
            <a:off x="476575" y="5498087"/>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30"/>
        <p:cNvGrpSpPr/>
        <p:nvPr/>
      </p:nvGrpSpPr>
      <p:grpSpPr>
        <a:xfrm>
          <a:off x="0" y="0"/>
          <a:ext cx="0" cy="0"/>
          <a:chOff x="0" y="0"/>
          <a:chExt cx="0" cy="0"/>
        </a:xfrm>
      </p:grpSpPr>
      <p:sp>
        <p:nvSpPr>
          <p:cNvPr id="231" name="Google Shape;231;p13"/>
          <p:cNvSpPr txBox="1"/>
          <p:nvPr/>
        </p:nvSpPr>
        <p:spPr>
          <a:xfrm>
            <a:off x="237150" y="389375"/>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INTRODUCCIÓN</a:t>
            </a:r>
            <a:endParaRPr sz="3000" b="1">
              <a:latin typeface="Comfortaa"/>
              <a:ea typeface="Comfortaa"/>
              <a:cs typeface="Comfortaa"/>
              <a:sym typeface="Comfortaa"/>
            </a:endParaRPr>
          </a:p>
        </p:txBody>
      </p:sp>
      <p:cxnSp>
        <p:nvCxnSpPr>
          <p:cNvPr id="232" name="Google Shape;232;p13"/>
          <p:cNvCxnSpPr/>
          <p:nvPr/>
        </p:nvCxnSpPr>
        <p:spPr>
          <a:xfrm>
            <a:off x="2478325" y="930225"/>
            <a:ext cx="7144500" cy="0"/>
          </a:xfrm>
          <a:prstGeom prst="straightConnector1">
            <a:avLst/>
          </a:prstGeom>
          <a:noFill/>
          <a:ln w="19050" cap="flat" cmpd="sng">
            <a:solidFill>
              <a:srgbClr val="002060"/>
            </a:solidFill>
            <a:prstDash val="solid"/>
            <a:round/>
            <a:headEnd type="none" w="med" len="med"/>
            <a:tailEnd type="none" w="med" len="med"/>
          </a:ln>
        </p:spPr>
      </p:cxnSp>
      <p:sp>
        <p:nvSpPr>
          <p:cNvPr id="233" name="Google Shape;233;p13"/>
          <p:cNvSpPr txBox="1"/>
          <p:nvPr/>
        </p:nvSpPr>
        <p:spPr>
          <a:xfrm>
            <a:off x="2832925" y="1820100"/>
            <a:ext cx="6789900" cy="3455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700" b="1">
                <a:solidFill>
                  <a:schemeClr val="dk1"/>
                </a:solidFill>
                <a:latin typeface="Comfortaa"/>
                <a:ea typeface="Comfortaa"/>
                <a:cs typeface="Comfortaa"/>
                <a:sym typeface="Comfortaa"/>
              </a:rPr>
              <a:t>Según el DANE la industria manufacturera es aquella que “abarca la transformación física o química de materiales, sustancias o componentes en productos nuevos. Está dividida en 21 grandes grupos que se pueden estudiar gracias a la EMMET, una investigación estadística que busca explicar la estructura y evolución del sector manufacturero en Colombia por medio de indicadores como: el IPIM (Índice de producción manufacturero) o el PIB (Producto Interno Bruto) del sector industrial. Estos valores son calculados con ayuda de variables de producción, ventas, empleo, sueldos y horas trabajadas.</a:t>
            </a:r>
            <a:endParaRPr>
              <a:solidFill>
                <a:schemeClr val="dk1"/>
              </a:solidFill>
            </a:endParaRPr>
          </a:p>
        </p:txBody>
      </p:sp>
      <p:pic>
        <p:nvPicPr>
          <p:cNvPr id="234" name="Google Shape;234;p13"/>
          <p:cNvPicPr preferRelativeResize="0"/>
          <p:nvPr/>
        </p:nvPicPr>
        <p:blipFill>
          <a:blip r:embed="rId3">
            <a:alphaModFix/>
          </a:blip>
          <a:stretch>
            <a:fillRect/>
          </a:stretch>
        </p:blipFill>
        <p:spPr>
          <a:xfrm>
            <a:off x="237150" y="3387875"/>
            <a:ext cx="2528126" cy="3224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cf634a32e9_0_4"/>
          <p:cNvSpPr txBox="1"/>
          <p:nvPr/>
        </p:nvSpPr>
        <p:spPr>
          <a:xfrm>
            <a:off x="237150" y="434800"/>
            <a:ext cx="11717700" cy="4617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3000" b="1">
                <a:latin typeface="Comfortaa"/>
                <a:ea typeface="Comfortaa"/>
                <a:cs typeface="Comfortaa"/>
                <a:sym typeface="Comfortaa"/>
              </a:rPr>
              <a:t>CONCLUSIONES</a:t>
            </a:r>
            <a:endParaRPr sz="3000" b="1">
              <a:latin typeface="Comfortaa"/>
              <a:ea typeface="Comfortaa"/>
              <a:cs typeface="Comfortaa"/>
              <a:sym typeface="Comfortaa"/>
            </a:endParaRPr>
          </a:p>
        </p:txBody>
      </p:sp>
      <p:cxnSp>
        <p:nvCxnSpPr>
          <p:cNvPr id="811" name="Google Shape;811;gcf634a32e9_0_4"/>
          <p:cNvCxnSpPr/>
          <p:nvPr/>
        </p:nvCxnSpPr>
        <p:spPr>
          <a:xfrm>
            <a:off x="1751925" y="1055075"/>
            <a:ext cx="8506500" cy="0"/>
          </a:xfrm>
          <a:prstGeom prst="straightConnector1">
            <a:avLst/>
          </a:prstGeom>
          <a:noFill/>
          <a:ln w="19050" cap="flat" cmpd="sng">
            <a:solidFill>
              <a:srgbClr val="002060"/>
            </a:solidFill>
            <a:prstDash val="solid"/>
            <a:round/>
            <a:headEnd type="none" w="med" len="med"/>
            <a:tailEnd type="none" w="med" len="med"/>
          </a:ln>
        </p:spPr>
      </p:cxnSp>
      <p:sp>
        <p:nvSpPr>
          <p:cNvPr id="812" name="Google Shape;812;gcf634a32e9_0_4"/>
          <p:cNvSpPr txBox="1"/>
          <p:nvPr/>
        </p:nvSpPr>
        <p:spPr>
          <a:xfrm>
            <a:off x="919050" y="1055075"/>
            <a:ext cx="10640400" cy="6530219"/>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endParaRPr sz="1700" dirty="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r>
              <a:rPr lang="es-ES" sz="1600" dirty="0">
                <a:latin typeface="Comfortaa"/>
                <a:ea typeface="Comfortaa"/>
                <a:cs typeface="Comfortaa"/>
                <a:sym typeface="Comfortaa"/>
              </a:rPr>
              <a:t>Teniendo como primer criterio de selección los resultados en el análisis de residuales, en segundo lugar los resultados de pronósticos y por último los de ajustes, se concluye que el mejor modelo por el momento, es el modelo 3.</a:t>
            </a:r>
            <a:endParaRPr sz="1600" dirty="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r>
              <a:rPr lang="es-ES" sz="1600" dirty="0">
                <a:latin typeface="Comfortaa"/>
                <a:ea typeface="Comfortaa"/>
                <a:cs typeface="Comfortaa"/>
                <a:sym typeface="Comfortaa"/>
              </a:rPr>
              <a:t>Este no mostró evidencia en contra de los supuestos (aunque aún no se ha probado el supuesto de independencia ni el de normalidad), además capturó muy bien la dinámica de la serie, este tiene las mejores medidas de pronóstico y ajuste, además de que sigue bien la tendencia, estacionalidad y variaciones cíclicas, aunque en algunos pronósticos no parece ser tan realista y confiable debido a que en la mayoría tiende a </a:t>
            </a:r>
            <a:r>
              <a:rPr lang="es-ES" sz="1600" dirty="0" smtClean="0">
                <a:latin typeface="Comfortaa"/>
                <a:ea typeface="Comfortaa"/>
                <a:cs typeface="Comfortaa"/>
                <a:sym typeface="Comfortaa"/>
              </a:rPr>
              <a:t>sobre estimar </a:t>
            </a:r>
            <a:r>
              <a:rPr lang="es-ES" sz="1600" dirty="0">
                <a:latin typeface="Comfortaa"/>
                <a:ea typeface="Comfortaa"/>
                <a:cs typeface="Comfortaa"/>
                <a:sym typeface="Comfortaa"/>
              </a:rPr>
              <a:t>los </a:t>
            </a:r>
            <a:r>
              <a:rPr lang="es-ES" sz="1600" dirty="0" smtClean="0">
                <a:latin typeface="Comfortaa"/>
                <a:ea typeface="Comfortaa"/>
                <a:cs typeface="Comfortaa"/>
                <a:sym typeface="Comfortaa"/>
              </a:rPr>
              <a:t>valores,  por lo tanto los pronósticos ex-post son sesgados. </a:t>
            </a:r>
            <a:endParaRPr sz="1600" dirty="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r>
              <a:rPr lang="es-ES" sz="1600" dirty="0">
                <a:latin typeface="Comfortaa"/>
                <a:ea typeface="Comfortaa"/>
                <a:cs typeface="Comfortaa"/>
                <a:sym typeface="Comfortaa"/>
              </a:rPr>
              <a:t>Se recomienda, debido a un cambio de nivel muy leve que presenta la serie aproximadamente en el año 2015, analizar con más detalle qué pasó en este año en el sector de los productos químicos y así determinar con mayor certeza si corresponde a una intervención, que por ende requiera del ajuste de modelos con los datos posteriores a dicha fecha, para así explicar mejor el comportamiento de la serie. </a:t>
            </a:r>
            <a:endParaRPr sz="1600" dirty="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endParaRPr sz="1600" dirty="0">
              <a:latin typeface="Comfortaa"/>
              <a:ea typeface="Comfortaa"/>
              <a:cs typeface="Comfortaa"/>
              <a:sym typeface="Comfortaa"/>
            </a:endParaRPr>
          </a:p>
          <a:p>
            <a:pPr marL="0" lvl="0" indent="0" algn="just" rtl="0">
              <a:lnSpc>
                <a:spcPct val="115000"/>
              </a:lnSpc>
              <a:spcBef>
                <a:spcPts val="1200"/>
              </a:spcBef>
              <a:spcAft>
                <a:spcPts val="0"/>
              </a:spcAft>
              <a:buClr>
                <a:schemeClr val="dk1"/>
              </a:buClr>
              <a:buSzPts val="1100"/>
              <a:buFont typeface="Arial"/>
              <a:buNone/>
            </a:pPr>
            <a:endParaRPr sz="1600" dirty="0">
              <a:latin typeface="Comfortaa"/>
              <a:ea typeface="Comfortaa"/>
              <a:cs typeface="Comfortaa"/>
              <a:sym typeface="Comfortaa"/>
            </a:endParaRPr>
          </a:p>
          <a:p>
            <a:pPr marL="0" lvl="0" indent="0" algn="just" rtl="0">
              <a:lnSpc>
                <a:spcPct val="115000"/>
              </a:lnSpc>
              <a:spcBef>
                <a:spcPts val="1200"/>
              </a:spcBef>
              <a:spcAft>
                <a:spcPts val="1200"/>
              </a:spcAft>
              <a:buNone/>
            </a:pPr>
            <a:endParaRPr sz="1600" dirty="0">
              <a:latin typeface="Comfortaa"/>
              <a:ea typeface="Comfortaa"/>
              <a:cs typeface="Comfortaa"/>
              <a:sym typeface="Comfortaa"/>
            </a:endParaRPr>
          </a:p>
        </p:txBody>
      </p:sp>
    </p:spTree>
    <p:extLst>
      <p:ext uri="{BB962C8B-B14F-4D97-AF65-F5344CB8AC3E}">
        <p14:creationId xmlns:p14="http://schemas.microsoft.com/office/powerpoint/2010/main" val="119771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39"/>
        <p:cNvGrpSpPr/>
        <p:nvPr/>
      </p:nvGrpSpPr>
      <p:grpSpPr>
        <a:xfrm>
          <a:off x="0" y="0"/>
          <a:ext cx="0" cy="0"/>
          <a:chOff x="0" y="0"/>
          <a:chExt cx="0" cy="0"/>
        </a:xfrm>
      </p:grpSpPr>
      <p:sp>
        <p:nvSpPr>
          <p:cNvPr id="240" name="Google Shape;240;gcd11349e5a_0_37"/>
          <p:cNvSpPr/>
          <p:nvPr/>
        </p:nvSpPr>
        <p:spPr>
          <a:xfrm>
            <a:off x="2166625" y="989874"/>
            <a:ext cx="7874075" cy="1839275"/>
          </a:xfrm>
          <a:custGeom>
            <a:avLst/>
            <a:gdLst/>
            <a:ahLst/>
            <a:cxnLst/>
            <a:rect l="l" t="t" r="r" b="b"/>
            <a:pathLst>
              <a:path w="314963" h="73571" extrusionOk="0">
                <a:moveTo>
                  <a:pt x="2865" y="62827"/>
                </a:moveTo>
                <a:cubicBezTo>
                  <a:pt x="28530" y="57575"/>
                  <a:pt x="105527" y="41579"/>
                  <a:pt x="156857" y="31313"/>
                </a:cubicBezTo>
                <a:cubicBezTo>
                  <a:pt x="208188" y="21047"/>
                  <a:pt x="336991" y="-5812"/>
                  <a:pt x="310848" y="1231"/>
                </a:cubicBezTo>
                <a:cubicBezTo>
                  <a:pt x="284705" y="8274"/>
                  <a:pt x="51808" y="61514"/>
                  <a:pt x="0" y="73571"/>
                </a:cubicBezTo>
              </a:path>
            </a:pathLst>
          </a:custGeom>
          <a:noFill/>
          <a:ln w="38100" cap="flat" cmpd="sng">
            <a:solidFill>
              <a:schemeClr val="accent1"/>
            </a:solidFill>
            <a:prstDash val="solid"/>
            <a:round/>
            <a:headEnd type="none" w="med" len="med"/>
            <a:tailEnd type="none" w="med" len="med"/>
          </a:ln>
        </p:spPr>
      </p:sp>
      <p:sp>
        <p:nvSpPr>
          <p:cNvPr id="241" name="Google Shape;241;gcd11349e5a_0_37"/>
          <p:cNvSpPr txBox="1"/>
          <p:nvPr/>
        </p:nvSpPr>
        <p:spPr>
          <a:xfrm>
            <a:off x="383700" y="3276600"/>
            <a:ext cx="3806400" cy="3146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300" b="1">
                <a:solidFill>
                  <a:schemeClr val="dk1"/>
                </a:solidFill>
                <a:latin typeface="Comfortaa"/>
                <a:ea typeface="Comfortaa"/>
                <a:cs typeface="Comfortaa"/>
                <a:sym typeface="Comfortaa"/>
              </a:rPr>
              <a:t>Debido a la transformación del sector en el que se desarrolla su cambio ha sido constante. Desde 1962 el DANE ha diseñado varias encuestas cuyos objetivos son estimar la evolución del sector industrial. Sin embargo, al observar que la naturaleza misma de la información, no se permitía utilizarla para formular planes a corto plazo, se consideró realizar una nueva encuesta donde se encuentren reportes mensuales por parte de los establecimientos industriales.</a:t>
            </a:r>
            <a:endParaRPr sz="1000">
              <a:solidFill>
                <a:schemeClr val="dk1"/>
              </a:solidFill>
            </a:endParaRPr>
          </a:p>
        </p:txBody>
      </p:sp>
      <p:sp>
        <p:nvSpPr>
          <p:cNvPr id="242" name="Google Shape;242;gcd11349e5a_0_37"/>
          <p:cNvSpPr txBox="1"/>
          <p:nvPr/>
        </p:nvSpPr>
        <p:spPr>
          <a:xfrm>
            <a:off x="4278450" y="2601175"/>
            <a:ext cx="3635100" cy="3606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300" b="1" dirty="0">
                <a:solidFill>
                  <a:schemeClr val="dk1"/>
                </a:solidFill>
                <a:latin typeface="Comfortaa"/>
                <a:ea typeface="Comfortaa"/>
                <a:cs typeface="Comfortaa"/>
                <a:sym typeface="Comfortaa"/>
              </a:rPr>
              <a:t>A finales de 1999, debido a los cambios que estaba presentando el sector tanto a nivel nacional como internacional, se conformó un marco muestral a partir de la información de Encuesta Anual Manufacturera (EAM) de 1997. Para el año 2014, después de evaluaciones y con el fin de actualizar la metodología de la investigación y contar con un directorio de establecimientos actualizado y completo, se rediseña nuevamente la Muestra Mensual Manufacturera – MMM, que en adelante se denominará Encuesta Mensual Manufacturera – EMM.</a:t>
            </a:r>
            <a:endParaRPr sz="1000" dirty="0">
              <a:solidFill>
                <a:schemeClr val="dk1"/>
              </a:solidFill>
            </a:endParaRPr>
          </a:p>
        </p:txBody>
      </p:sp>
      <p:sp>
        <p:nvSpPr>
          <p:cNvPr id="243" name="Google Shape;243;gcd11349e5a_0_37"/>
          <p:cNvSpPr txBox="1"/>
          <p:nvPr/>
        </p:nvSpPr>
        <p:spPr>
          <a:xfrm>
            <a:off x="8001900" y="1665600"/>
            <a:ext cx="3806400" cy="4757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300" b="1">
                <a:solidFill>
                  <a:schemeClr val="dk1"/>
                </a:solidFill>
                <a:latin typeface="Comfortaa"/>
                <a:ea typeface="Comfortaa"/>
                <a:cs typeface="Comfortaa"/>
                <a:sym typeface="Comfortaa"/>
              </a:rPr>
              <a:t>Finalmente, en el continuo proceso de mejoramiento del DANE y buscando que los diferentes usuarios contarán con la desagregación de información de la EMM pero adicionalmente, presentar información por departamentos, áreas metropolitanas y ciudades con periodicidad mensual creó la EMMET, cuya población objetivo son los establecimientos industriales manufactureros en el país que ocupan diez o más personas donde se analiza tanto la producción y ventas nominales, que muestran el valor de los productos elaborados por el establecimiento y su venta sin incluir los impuestos; como los valores reales de los mismos donde se tiene en cuenta la deflactación por el índice de precios al productor según clase industrial.</a:t>
            </a:r>
            <a:endParaRPr sz="1000">
              <a:solidFill>
                <a:schemeClr val="dk1"/>
              </a:solidFill>
            </a:endParaRPr>
          </a:p>
        </p:txBody>
      </p:sp>
      <p:sp>
        <p:nvSpPr>
          <p:cNvPr id="244" name="Google Shape;244;gcd11349e5a_0_37"/>
          <p:cNvSpPr/>
          <p:nvPr/>
        </p:nvSpPr>
        <p:spPr>
          <a:xfrm>
            <a:off x="1687050" y="2077613"/>
            <a:ext cx="1199700" cy="1011000"/>
          </a:xfrm>
          <a:prstGeom prst="hexagon">
            <a:avLst>
              <a:gd name="adj" fmla="val 25000"/>
              <a:gd name="vf" fmla="val 115470"/>
            </a:avLst>
          </a:prstGeom>
          <a:solidFill>
            <a:srgbClr val="6FC9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cd11349e5a_0_37"/>
          <p:cNvSpPr/>
          <p:nvPr/>
        </p:nvSpPr>
        <p:spPr>
          <a:xfrm>
            <a:off x="5496150" y="1325575"/>
            <a:ext cx="1199700" cy="1011000"/>
          </a:xfrm>
          <a:prstGeom prst="hexagon">
            <a:avLst>
              <a:gd name="adj" fmla="val 25000"/>
              <a:gd name="vf" fmla="val 11547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cd11349e5a_0_37"/>
          <p:cNvSpPr/>
          <p:nvPr/>
        </p:nvSpPr>
        <p:spPr>
          <a:xfrm>
            <a:off x="9305250" y="547338"/>
            <a:ext cx="1199700" cy="1011000"/>
          </a:xfrm>
          <a:prstGeom prst="hexagon">
            <a:avLst>
              <a:gd name="adj" fmla="val 25000"/>
              <a:gd name="vf" fmla="val 115470"/>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cd11349e5a_0_37"/>
          <p:cNvSpPr txBox="1"/>
          <p:nvPr/>
        </p:nvSpPr>
        <p:spPr>
          <a:xfrm>
            <a:off x="143250" y="383575"/>
            <a:ext cx="6840000" cy="677400"/>
          </a:xfrm>
          <a:prstGeom prst="rect">
            <a:avLst/>
          </a:prstGeom>
          <a:solidFill>
            <a:srgbClr val="45818E"/>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Cambios en la EMMET</a:t>
            </a:r>
            <a:endParaRPr sz="4400" b="1">
              <a:solidFill>
                <a:srgbClr val="FFFFFF"/>
              </a:solidFill>
              <a:latin typeface="Comic Sans MS"/>
              <a:ea typeface="Comic Sans MS"/>
              <a:cs typeface="Comic Sans MS"/>
              <a:sym typeface="Comic Sans MS"/>
            </a:endParaRPr>
          </a:p>
        </p:txBody>
      </p:sp>
      <p:sp>
        <p:nvSpPr>
          <p:cNvPr id="248" name="Google Shape;248;gcd11349e5a_0_37"/>
          <p:cNvSpPr/>
          <p:nvPr/>
        </p:nvSpPr>
        <p:spPr>
          <a:xfrm>
            <a:off x="2007450" y="2343275"/>
            <a:ext cx="558900" cy="479700"/>
          </a:xfrm>
          <a:prstGeom prst="ellipse">
            <a:avLst/>
          </a:prstGeom>
          <a:solidFill>
            <a:srgbClr val="E5E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cd11349e5a_0_37"/>
          <p:cNvSpPr/>
          <p:nvPr/>
        </p:nvSpPr>
        <p:spPr>
          <a:xfrm>
            <a:off x="5824213" y="1591225"/>
            <a:ext cx="558900" cy="479700"/>
          </a:xfrm>
          <a:prstGeom prst="ellipse">
            <a:avLst/>
          </a:prstGeom>
          <a:solidFill>
            <a:srgbClr val="E5E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gcd11349e5a_0_37"/>
          <p:cNvSpPr/>
          <p:nvPr/>
        </p:nvSpPr>
        <p:spPr>
          <a:xfrm>
            <a:off x="9625638" y="813000"/>
            <a:ext cx="558900" cy="479700"/>
          </a:xfrm>
          <a:prstGeom prst="ellipse">
            <a:avLst/>
          </a:prstGeom>
          <a:solidFill>
            <a:srgbClr val="E5E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cd11349e5a_0_37"/>
          <p:cNvSpPr txBox="1"/>
          <p:nvPr/>
        </p:nvSpPr>
        <p:spPr>
          <a:xfrm>
            <a:off x="2116800" y="2259875"/>
            <a:ext cx="34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3000" b="1">
                <a:latin typeface="Amatic SC"/>
                <a:ea typeface="Amatic SC"/>
                <a:cs typeface="Amatic SC"/>
                <a:sym typeface="Amatic SC"/>
              </a:rPr>
              <a:t>1</a:t>
            </a:r>
            <a:endParaRPr sz="3000" b="1">
              <a:latin typeface="Amatic SC"/>
              <a:ea typeface="Amatic SC"/>
              <a:cs typeface="Amatic SC"/>
              <a:sym typeface="Amatic SC"/>
            </a:endParaRPr>
          </a:p>
        </p:txBody>
      </p:sp>
      <p:sp>
        <p:nvSpPr>
          <p:cNvPr id="252" name="Google Shape;252;gcd11349e5a_0_37"/>
          <p:cNvSpPr txBox="1"/>
          <p:nvPr/>
        </p:nvSpPr>
        <p:spPr>
          <a:xfrm>
            <a:off x="5925900" y="1507825"/>
            <a:ext cx="34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3000" b="1">
                <a:latin typeface="Amatic SC"/>
                <a:ea typeface="Amatic SC"/>
                <a:cs typeface="Amatic SC"/>
                <a:sym typeface="Amatic SC"/>
              </a:rPr>
              <a:t>2</a:t>
            </a:r>
            <a:endParaRPr sz="3000" b="1">
              <a:latin typeface="Amatic SC"/>
              <a:ea typeface="Amatic SC"/>
              <a:cs typeface="Amatic SC"/>
              <a:sym typeface="Amatic SC"/>
            </a:endParaRPr>
          </a:p>
        </p:txBody>
      </p:sp>
      <p:sp>
        <p:nvSpPr>
          <p:cNvPr id="253" name="Google Shape;253;gcd11349e5a_0_37"/>
          <p:cNvSpPr txBox="1"/>
          <p:nvPr/>
        </p:nvSpPr>
        <p:spPr>
          <a:xfrm>
            <a:off x="9735000" y="729600"/>
            <a:ext cx="34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3000" b="1">
                <a:latin typeface="Amatic SC"/>
                <a:ea typeface="Amatic SC"/>
                <a:cs typeface="Amatic SC"/>
                <a:sym typeface="Amatic SC"/>
              </a:rPr>
              <a:t>3</a:t>
            </a:r>
            <a:endParaRPr sz="3000" b="1">
              <a:latin typeface="Amatic SC"/>
              <a:ea typeface="Amatic SC"/>
              <a:cs typeface="Amatic SC"/>
              <a:sym typeface="Amatic S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58"/>
        <p:cNvGrpSpPr/>
        <p:nvPr/>
      </p:nvGrpSpPr>
      <p:grpSpPr>
        <a:xfrm>
          <a:off x="0" y="0"/>
          <a:ext cx="0" cy="0"/>
          <a:chOff x="0" y="0"/>
          <a:chExt cx="0" cy="0"/>
        </a:xfrm>
      </p:grpSpPr>
      <p:sp>
        <p:nvSpPr>
          <p:cNvPr id="259" name="Google Shape;259;gcd11349e5a_0_3"/>
          <p:cNvSpPr txBox="1"/>
          <p:nvPr/>
        </p:nvSpPr>
        <p:spPr>
          <a:xfrm>
            <a:off x="589475" y="486525"/>
            <a:ext cx="10924200" cy="1563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600" b="1">
                <a:solidFill>
                  <a:schemeClr val="dk1"/>
                </a:solidFill>
                <a:latin typeface="Comfortaa"/>
                <a:ea typeface="Comfortaa"/>
                <a:cs typeface="Comfortaa"/>
                <a:sym typeface="Comfortaa"/>
              </a:rPr>
              <a:t>En este caso se estudia la serie mensual de índices de producción nominal de otros productos químicos; estas actividades abarcan la fabricación de una amplia gama de productos, como: plaguicidas, pinturas, tintas, jabones y preparados para limpiar, perfumes y preparados de tocador; explosivos y productos pirotécnicos, preparados químicos para usos fotográficos; gelatinas; preparados compuestos para diagnóstico, etc.</a:t>
            </a:r>
            <a:endParaRPr sz="1600" b="1">
              <a:solidFill>
                <a:schemeClr val="dk1"/>
              </a:solidFill>
              <a:latin typeface="Comfortaa"/>
              <a:ea typeface="Comfortaa"/>
              <a:cs typeface="Comfortaa"/>
              <a:sym typeface="Comfortaa"/>
            </a:endParaRPr>
          </a:p>
        </p:txBody>
      </p:sp>
      <p:sp>
        <p:nvSpPr>
          <p:cNvPr id="260" name="Google Shape;260;gcd11349e5a_0_3"/>
          <p:cNvSpPr txBox="1"/>
          <p:nvPr/>
        </p:nvSpPr>
        <p:spPr>
          <a:xfrm>
            <a:off x="582325" y="2320938"/>
            <a:ext cx="5292600" cy="2886914"/>
          </a:xfrm>
          <a:prstGeom prst="rect">
            <a:avLst/>
          </a:prstGeom>
          <a:noFill/>
          <a:ln w="28575" cap="flat" cmpd="sng">
            <a:solidFill>
              <a:srgbClr val="6D9EEB"/>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600" b="1" dirty="0">
                <a:solidFill>
                  <a:schemeClr val="dk1"/>
                </a:solidFill>
                <a:latin typeface="Comfortaa"/>
                <a:ea typeface="Comfortaa"/>
                <a:cs typeface="Comfortaa"/>
                <a:sym typeface="Comfortaa"/>
              </a:rPr>
              <a:t>La producción nominal es el valor de los productos elaborados y los subproductos y desechos que resultan de la producción y que se destinan a la venta, valor de los productos manufacturados para terceros que entregan la materia prima, valor de los ingresos por servicios industriales, valorados a precio promedio de venta en fábrica y sin incluir los impuestos indirectos (IVA, consumo, etc.).</a:t>
            </a:r>
          </a:p>
        </p:txBody>
      </p:sp>
      <p:sp>
        <p:nvSpPr>
          <p:cNvPr id="261" name="Google Shape;261;gcd11349e5a_0_3"/>
          <p:cNvSpPr txBox="1"/>
          <p:nvPr/>
        </p:nvSpPr>
        <p:spPr>
          <a:xfrm>
            <a:off x="6228225" y="2320938"/>
            <a:ext cx="5497200" cy="2886914"/>
          </a:xfrm>
          <a:prstGeom prst="rect">
            <a:avLst/>
          </a:prstGeom>
          <a:noFill/>
          <a:ln w="28575" cap="flat" cmpd="sng">
            <a:solidFill>
              <a:srgbClr val="6D9EEB"/>
            </a:solidFill>
            <a:prstDash val="solid"/>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s-ES" sz="1600" b="1" dirty="0">
                <a:solidFill>
                  <a:srgbClr val="202124"/>
                </a:solidFill>
                <a:latin typeface="Comfortaa"/>
                <a:ea typeface="Comfortaa"/>
                <a:cs typeface="Comfortaa"/>
                <a:sym typeface="Comfortaa"/>
              </a:rPr>
              <a:t>Por medio del </a:t>
            </a:r>
            <a:r>
              <a:rPr lang="es-ES" sz="1600" b="1" dirty="0">
                <a:solidFill>
                  <a:schemeClr val="dk1"/>
                </a:solidFill>
                <a:latin typeface="Comfortaa"/>
                <a:ea typeface="Comfortaa"/>
                <a:cs typeface="Comfortaa"/>
                <a:sym typeface="Comfortaa"/>
              </a:rPr>
              <a:t>número índice, que es una medida estadística con la cual se recoge la evolución relativa en el periodo t de una magnitud económica (precios, producciones, </a:t>
            </a:r>
            <a:r>
              <a:rPr lang="es-ES" sz="1600" b="1" dirty="0" err="1">
                <a:solidFill>
                  <a:schemeClr val="dk1"/>
                </a:solidFill>
                <a:latin typeface="Comfortaa"/>
                <a:ea typeface="Comfortaa"/>
                <a:cs typeface="Comfortaa"/>
                <a:sym typeface="Comfortaa"/>
              </a:rPr>
              <a:t>etc</a:t>
            </a:r>
            <a:r>
              <a:rPr lang="es-ES" sz="1600" b="1" dirty="0">
                <a:solidFill>
                  <a:schemeClr val="dk1"/>
                </a:solidFill>
                <a:latin typeface="Comfortaa"/>
                <a:ea typeface="Comfortaa"/>
                <a:cs typeface="Comfortaa"/>
                <a:sym typeface="Comfortaa"/>
              </a:rPr>
              <a:t>) de un conjunto de bienes o productos respecto de un periodo base o de referencia, es decir, es el cambio porcentual en el crecimiento o decrecimiento de una actividad con respecto a un periodo de referencia.</a:t>
            </a:r>
          </a:p>
        </p:txBody>
      </p:sp>
      <p:sp>
        <p:nvSpPr>
          <p:cNvPr id="262" name="Google Shape;262;gcd11349e5a_0_3"/>
          <p:cNvSpPr txBox="1"/>
          <p:nvPr/>
        </p:nvSpPr>
        <p:spPr>
          <a:xfrm>
            <a:off x="1325650" y="5501100"/>
            <a:ext cx="97830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s-ES" sz="1600" b="1" dirty="0">
                <a:solidFill>
                  <a:srgbClr val="202124"/>
                </a:solidFill>
                <a:latin typeface="Comfortaa"/>
                <a:ea typeface="Comfortaa"/>
                <a:cs typeface="Comfortaa"/>
                <a:sym typeface="Comfortaa"/>
              </a:rPr>
              <a:t>El número índice es una expresión numérica que acumula las variaciones porcentuales observadas. </a:t>
            </a:r>
            <a:endParaRPr dirty="0"/>
          </a:p>
        </p:txBody>
      </p:sp>
      <p:cxnSp>
        <p:nvCxnSpPr>
          <p:cNvPr id="263" name="Google Shape;263;gcd11349e5a_0_3"/>
          <p:cNvCxnSpPr/>
          <p:nvPr/>
        </p:nvCxnSpPr>
        <p:spPr>
          <a:xfrm rot="10800000" flipH="1">
            <a:off x="2644050" y="5288150"/>
            <a:ext cx="6461400" cy="33000"/>
          </a:xfrm>
          <a:prstGeom prst="straightConnector1">
            <a:avLst/>
          </a:prstGeom>
          <a:noFill/>
          <a:ln w="9525" cap="flat" cmpd="sng">
            <a:solidFill>
              <a:srgbClr val="6FA8DC"/>
            </a:solidFill>
            <a:prstDash val="solid"/>
            <a:round/>
            <a:headEnd type="none" w="med" len="med"/>
            <a:tailEnd type="none" w="med" len="med"/>
          </a:ln>
        </p:spPr>
      </p:cxnSp>
      <p:cxnSp>
        <p:nvCxnSpPr>
          <p:cNvPr id="264" name="Google Shape;264;gcd11349e5a_0_3"/>
          <p:cNvCxnSpPr/>
          <p:nvPr/>
        </p:nvCxnSpPr>
        <p:spPr>
          <a:xfrm>
            <a:off x="6051563" y="1959213"/>
            <a:ext cx="0" cy="2898300"/>
          </a:xfrm>
          <a:prstGeom prst="straightConnector1">
            <a:avLst/>
          </a:prstGeom>
          <a:noFill/>
          <a:ln w="9525" cap="flat" cmpd="sng">
            <a:solidFill>
              <a:srgbClr val="6FA8DC"/>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69"/>
        <p:cNvGrpSpPr/>
        <p:nvPr/>
      </p:nvGrpSpPr>
      <p:grpSpPr>
        <a:xfrm>
          <a:off x="0" y="0"/>
          <a:ext cx="0" cy="0"/>
          <a:chOff x="0" y="0"/>
          <a:chExt cx="0" cy="0"/>
        </a:xfrm>
      </p:grpSpPr>
      <p:pic>
        <p:nvPicPr>
          <p:cNvPr id="270" name="Google Shape;270;gcd11349e5a_0_14"/>
          <p:cNvPicPr preferRelativeResize="0"/>
          <p:nvPr/>
        </p:nvPicPr>
        <p:blipFill rotWithShape="1">
          <a:blip r:embed="rId3">
            <a:alphaModFix/>
          </a:blip>
          <a:srcRect l="35736" t="55874" r="22655" b="23086"/>
          <a:stretch/>
        </p:blipFill>
        <p:spPr>
          <a:xfrm>
            <a:off x="3431625" y="4882725"/>
            <a:ext cx="5328763" cy="1514899"/>
          </a:xfrm>
          <a:prstGeom prst="rect">
            <a:avLst/>
          </a:prstGeom>
          <a:noFill/>
          <a:ln>
            <a:noFill/>
          </a:ln>
        </p:spPr>
      </p:pic>
      <p:pic>
        <p:nvPicPr>
          <p:cNvPr id="271" name="Google Shape;271;gcd11349e5a_0_14"/>
          <p:cNvPicPr preferRelativeResize="0"/>
          <p:nvPr/>
        </p:nvPicPr>
        <p:blipFill rotWithShape="1">
          <a:blip r:embed="rId4">
            <a:alphaModFix/>
          </a:blip>
          <a:srcRect l="42888" t="33744" r="31829" b="54825"/>
          <a:stretch/>
        </p:blipFill>
        <p:spPr>
          <a:xfrm>
            <a:off x="1004050" y="2585900"/>
            <a:ext cx="4922975" cy="1251350"/>
          </a:xfrm>
          <a:prstGeom prst="rect">
            <a:avLst/>
          </a:prstGeom>
          <a:noFill/>
          <a:ln>
            <a:noFill/>
          </a:ln>
        </p:spPr>
      </p:pic>
      <p:pic>
        <p:nvPicPr>
          <p:cNvPr id="272" name="Google Shape;272;gcd11349e5a_0_14"/>
          <p:cNvPicPr preferRelativeResize="0"/>
          <p:nvPr/>
        </p:nvPicPr>
        <p:blipFill rotWithShape="1">
          <a:blip r:embed="rId4">
            <a:alphaModFix/>
          </a:blip>
          <a:srcRect l="43421" t="68751" r="33480" b="18035"/>
          <a:stretch/>
        </p:blipFill>
        <p:spPr>
          <a:xfrm>
            <a:off x="6481800" y="2396850"/>
            <a:ext cx="5066398" cy="1629450"/>
          </a:xfrm>
          <a:prstGeom prst="rect">
            <a:avLst/>
          </a:prstGeom>
          <a:noFill/>
          <a:ln>
            <a:noFill/>
          </a:ln>
        </p:spPr>
      </p:pic>
      <p:sp>
        <p:nvSpPr>
          <p:cNvPr id="273" name="Google Shape;273;gcd11349e5a_0_14"/>
          <p:cNvSpPr txBox="1"/>
          <p:nvPr/>
        </p:nvSpPr>
        <p:spPr>
          <a:xfrm>
            <a:off x="1004050" y="1350225"/>
            <a:ext cx="50664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s-ES" sz="1800" b="1">
                <a:solidFill>
                  <a:schemeClr val="dk1"/>
                </a:solidFill>
                <a:latin typeface="Comfortaa"/>
                <a:ea typeface="Comfortaa"/>
                <a:cs typeface="Comfortaa"/>
                <a:sym typeface="Comfortaa"/>
              </a:rPr>
              <a:t>Valor de la producción total ponderada en el mes de referencia</a:t>
            </a:r>
            <a:endParaRPr sz="1500">
              <a:solidFill>
                <a:schemeClr val="dk1"/>
              </a:solidFill>
            </a:endParaRPr>
          </a:p>
        </p:txBody>
      </p:sp>
      <p:sp>
        <p:nvSpPr>
          <p:cNvPr id="274" name="Google Shape;274;gcd11349e5a_0_14"/>
          <p:cNvSpPr txBox="1"/>
          <p:nvPr/>
        </p:nvSpPr>
        <p:spPr>
          <a:xfrm>
            <a:off x="6612975" y="1350225"/>
            <a:ext cx="50664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s-ES" sz="1800" b="1">
                <a:solidFill>
                  <a:schemeClr val="dk1"/>
                </a:solidFill>
                <a:latin typeface="Comfortaa"/>
                <a:ea typeface="Comfortaa"/>
                <a:cs typeface="Comfortaa"/>
                <a:sym typeface="Comfortaa"/>
              </a:rPr>
              <a:t>Valor de la producción total ponderada para el mes t del año 2018</a:t>
            </a:r>
            <a:endParaRPr sz="1800">
              <a:solidFill>
                <a:schemeClr val="dk1"/>
              </a:solidFill>
            </a:endParaRPr>
          </a:p>
        </p:txBody>
      </p:sp>
      <p:sp>
        <p:nvSpPr>
          <p:cNvPr id="275" name="Google Shape;275;gcd11349e5a_0_14"/>
          <p:cNvSpPr txBox="1"/>
          <p:nvPr/>
        </p:nvSpPr>
        <p:spPr>
          <a:xfrm>
            <a:off x="1808499" y="4295288"/>
            <a:ext cx="91488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s-ES" sz="1800" b="1">
                <a:solidFill>
                  <a:schemeClr val="dk1"/>
                </a:solidFill>
                <a:latin typeface="Comfortaa"/>
                <a:ea typeface="Comfortaa"/>
                <a:cs typeface="Comfortaa"/>
                <a:sym typeface="Comfortaa"/>
              </a:rPr>
              <a:t>Índice de Producción Industrial Manufacturera en el mes de referencia:</a:t>
            </a:r>
            <a:endParaRPr sz="1800">
              <a:solidFill>
                <a:schemeClr val="dk1"/>
              </a:solidFill>
            </a:endParaRPr>
          </a:p>
        </p:txBody>
      </p:sp>
      <p:sp>
        <p:nvSpPr>
          <p:cNvPr id="276" name="Google Shape;276;gcd11349e5a_0_14"/>
          <p:cNvSpPr txBox="1"/>
          <p:nvPr/>
        </p:nvSpPr>
        <p:spPr>
          <a:xfrm>
            <a:off x="191025" y="406500"/>
            <a:ext cx="5736000" cy="677400"/>
          </a:xfrm>
          <a:prstGeom prst="rect">
            <a:avLst/>
          </a:prstGeom>
          <a:solidFill>
            <a:srgbClr val="45818E"/>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Fórmulas </a:t>
            </a:r>
            <a:endParaRPr sz="4400" b="1">
              <a:solidFill>
                <a:srgbClr val="FFFFFF"/>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1" name="Shape 281"/>
        <p:cNvGrpSpPr/>
        <p:nvPr/>
      </p:nvGrpSpPr>
      <p:grpSpPr>
        <a:xfrm>
          <a:off x="0" y="0"/>
          <a:ext cx="0" cy="0"/>
          <a:chOff x="0" y="0"/>
          <a:chExt cx="0" cy="0"/>
        </a:xfrm>
      </p:grpSpPr>
      <p:sp>
        <p:nvSpPr>
          <p:cNvPr id="282" name="Google Shape;282;gcd11349e5a_0_58"/>
          <p:cNvSpPr/>
          <p:nvPr/>
        </p:nvSpPr>
        <p:spPr>
          <a:xfrm>
            <a:off x="835500" y="1252200"/>
            <a:ext cx="10521000" cy="4048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cd11349e5a_0_58"/>
          <p:cNvSpPr txBox="1"/>
          <p:nvPr/>
        </p:nvSpPr>
        <p:spPr>
          <a:xfrm>
            <a:off x="1586425" y="1557000"/>
            <a:ext cx="8675700" cy="3654816"/>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Clr>
                <a:schemeClr val="dk1"/>
              </a:buClr>
              <a:buSzPts val="1100"/>
              <a:buFont typeface="Arial"/>
              <a:buNone/>
            </a:pPr>
            <a:r>
              <a:rPr lang="es-ES" sz="1700" b="1" dirty="0">
                <a:solidFill>
                  <a:schemeClr val="dk1"/>
                </a:solidFill>
                <a:latin typeface="Comfortaa"/>
                <a:ea typeface="Comfortaa"/>
                <a:cs typeface="Comfortaa"/>
                <a:sym typeface="Comfortaa"/>
              </a:rPr>
              <a:t>Con el fin de ofrecer una serie de datos que permita a los usuarios contar con información histórica del sector manufacturero, el DANE enlazó las series estadísticas por medio de las variaciones anuales para los dominios comparables y para el total nacional con las anteriores operaciones MMM (Muestra Mensual Manufacturera) y EMM (Encuesta Mensual Manufacturera).</a:t>
            </a:r>
            <a:endParaRPr sz="1700" b="1" dirty="0">
              <a:solidFill>
                <a:schemeClr val="dk1"/>
              </a:solidFill>
              <a:latin typeface="Comfortaa"/>
              <a:ea typeface="Comfortaa"/>
              <a:cs typeface="Comfortaa"/>
              <a:sym typeface="Comfortaa"/>
            </a:endParaRPr>
          </a:p>
          <a:p>
            <a:pPr marL="0" lvl="0" indent="0" algn="just" rtl="0">
              <a:lnSpc>
                <a:spcPct val="115000"/>
              </a:lnSpc>
              <a:spcBef>
                <a:spcPts val="1200"/>
              </a:spcBef>
              <a:spcAft>
                <a:spcPts val="1200"/>
              </a:spcAft>
              <a:buClr>
                <a:schemeClr val="dk1"/>
              </a:buClr>
              <a:buSzPts val="1100"/>
              <a:buFont typeface="Arial"/>
              <a:buNone/>
            </a:pPr>
            <a:r>
              <a:rPr lang="es-ES" sz="1700" b="1" dirty="0">
                <a:solidFill>
                  <a:schemeClr val="dk1"/>
                </a:solidFill>
                <a:latin typeface="Comfortaa"/>
                <a:ea typeface="Comfortaa"/>
                <a:cs typeface="Comfortaa"/>
                <a:sym typeface="Comfortaa"/>
              </a:rPr>
              <a:t>El enlace legal consiste en aplicar las tasas de variación anuales calculadas con la base 2001 y 2014, al nivel de la serie determinado por el nuevo año base (2018), garantizando las variaciones anuales de las anteriores muestras.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gcf634a32e9_2_525" descr="Esta imagen es de un hombre visto desde atrás. "/>
          <p:cNvGrpSpPr/>
          <p:nvPr/>
        </p:nvGrpSpPr>
        <p:grpSpPr>
          <a:xfrm flipH="1">
            <a:off x="7985809" y="1677310"/>
            <a:ext cx="3243669" cy="3405473"/>
            <a:chOff x="4832350" y="3127375"/>
            <a:chExt cx="2668588" cy="2679787"/>
          </a:xfrm>
        </p:grpSpPr>
        <p:sp>
          <p:nvSpPr>
            <p:cNvPr id="290" name="Google Shape;290;gcf634a32e9_2_525"/>
            <p:cNvSpPr/>
            <p:nvPr/>
          </p:nvSpPr>
          <p:spPr>
            <a:xfrm>
              <a:off x="6364288" y="3810000"/>
              <a:ext cx="1004888" cy="1736725"/>
            </a:xfrm>
            <a:custGeom>
              <a:avLst/>
              <a:gdLst/>
              <a:ahLst/>
              <a:cxnLst/>
              <a:rect l="l" t="t" r="r" b="b"/>
              <a:pathLst>
                <a:path w="175" h="303" extrusionOk="0">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1" name="Google Shape;291;gcf634a32e9_2_525"/>
            <p:cNvSpPr/>
            <p:nvPr/>
          </p:nvSpPr>
          <p:spPr>
            <a:xfrm>
              <a:off x="4905375" y="3141662"/>
              <a:ext cx="2479800" cy="26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2" name="Google Shape;292;gcf634a32e9_2_525"/>
            <p:cNvSpPr/>
            <p:nvPr/>
          </p:nvSpPr>
          <p:spPr>
            <a:xfrm>
              <a:off x="6610350" y="4210050"/>
              <a:ext cx="752475" cy="1301750"/>
            </a:xfrm>
            <a:custGeom>
              <a:avLst/>
              <a:gdLst/>
              <a:ahLst/>
              <a:cxnLst/>
              <a:rect l="l" t="t" r="r" b="b"/>
              <a:pathLst>
                <a:path w="131" h="227" extrusionOk="0">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3" name="Google Shape;293;gcf634a32e9_2_525"/>
            <p:cNvSpPr/>
            <p:nvPr/>
          </p:nvSpPr>
          <p:spPr>
            <a:xfrm>
              <a:off x="4883150" y="5529263"/>
              <a:ext cx="2451100" cy="257175"/>
            </a:xfrm>
            <a:custGeom>
              <a:avLst/>
              <a:gdLst/>
              <a:ahLst/>
              <a:cxnLst/>
              <a:rect l="l" t="t" r="r" b="b"/>
              <a:pathLst>
                <a:path w="1544" h="162" extrusionOk="0">
                  <a:moveTo>
                    <a:pt x="1544" y="162"/>
                  </a:moveTo>
                  <a:lnTo>
                    <a:pt x="0" y="162"/>
                  </a:lnTo>
                  <a:lnTo>
                    <a:pt x="156" y="0"/>
                  </a:lnTo>
                  <a:lnTo>
                    <a:pt x="1436" y="0"/>
                  </a:lnTo>
                  <a:lnTo>
                    <a:pt x="1544" y="162"/>
                  </a:lnTo>
                  <a:close/>
                </a:path>
              </a:pathLst>
            </a:custGeom>
            <a:gradFill>
              <a:gsLst>
                <a:gs pos="0">
                  <a:srgbClr val="6FC9E0"/>
                </a:gs>
                <a:gs pos="39000">
                  <a:srgbClr val="4BC3E2"/>
                </a:gs>
                <a:gs pos="85000">
                  <a:srgbClr val="030341"/>
                </a:gs>
                <a:gs pos="100000">
                  <a:srgbClr val="03034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4" name="Google Shape;294;gcf634a32e9_2_525"/>
            <p:cNvSpPr/>
            <p:nvPr/>
          </p:nvSpPr>
          <p:spPr>
            <a:xfrm>
              <a:off x="5313363" y="4187825"/>
              <a:ext cx="1520825" cy="1598613"/>
            </a:xfrm>
            <a:custGeom>
              <a:avLst/>
              <a:gdLst/>
              <a:ahLst/>
              <a:cxnLst/>
              <a:rect l="l" t="t" r="r" b="b"/>
              <a:pathLst>
                <a:path w="265" h="279" extrusionOk="0">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5" name="Google Shape;295;gcf634a32e9_2_525"/>
            <p:cNvSpPr/>
            <p:nvPr/>
          </p:nvSpPr>
          <p:spPr>
            <a:xfrm>
              <a:off x="4832350" y="4359275"/>
              <a:ext cx="1382713" cy="1152525"/>
            </a:xfrm>
            <a:custGeom>
              <a:avLst/>
              <a:gdLst/>
              <a:ahLst/>
              <a:cxnLst/>
              <a:rect l="l" t="t" r="r" b="b"/>
              <a:pathLst>
                <a:path w="241" h="201" extrusionOk="0">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6" name="Google Shape;296;gcf634a32e9_2_525"/>
            <p:cNvSpPr/>
            <p:nvPr/>
          </p:nvSpPr>
          <p:spPr>
            <a:xfrm>
              <a:off x="6450013" y="4960938"/>
              <a:ext cx="333375" cy="750888"/>
            </a:xfrm>
            <a:custGeom>
              <a:avLst/>
              <a:gdLst/>
              <a:ahLst/>
              <a:cxnLst/>
              <a:rect l="l" t="t" r="r" b="b"/>
              <a:pathLst>
                <a:path w="66" h="131" extrusionOk="0">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7" name="Google Shape;297;gcf634a32e9_2_525"/>
            <p:cNvSpPr/>
            <p:nvPr/>
          </p:nvSpPr>
          <p:spPr>
            <a:xfrm rot="-1239339">
              <a:off x="6924731" y="4582913"/>
              <a:ext cx="305425" cy="642130"/>
            </a:xfrm>
            <a:custGeom>
              <a:avLst/>
              <a:gdLst/>
              <a:ahLst/>
              <a:cxnLst/>
              <a:rect l="l" t="t" r="r" b="b"/>
              <a:pathLst>
                <a:path w="453638" h="953733" extrusionOk="0">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8" name="Google Shape;298;gcf634a32e9_2_525"/>
            <p:cNvSpPr/>
            <p:nvPr/>
          </p:nvSpPr>
          <p:spPr>
            <a:xfrm>
              <a:off x="6065838" y="4297363"/>
              <a:ext cx="1435100" cy="1168400"/>
            </a:xfrm>
            <a:custGeom>
              <a:avLst/>
              <a:gdLst/>
              <a:ahLst/>
              <a:cxnLst/>
              <a:rect l="l" t="t" r="r" b="b"/>
              <a:pathLst>
                <a:path w="250" h="204" extrusionOk="0">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299" name="Google Shape;299;gcf634a32e9_2_525"/>
            <p:cNvSpPr/>
            <p:nvPr/>
          </p:nvSpPr>
          <p:spPr>
            <a:xfrm>
              <a:off x="5664200" y="3127375"/>
              <a:ext cx="809625" cy="1135063"/>
            </a:xfrm>
            <a:custGeom>
              <a:avLst/>
              <a:gdLst/>
              <a:ahLst/>
              <a:cxnLst/>
              <a:rect l="l" t="t" r="r" b="b"/>
              <a:pathLst>
                <a:path w="141" h="198" extrusionOk="0">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0" name="Google Shape;300;gcf634a32e9_2_525"/>
            <p:cNvSpPr/>
            <p:nvPr/>
          </p:nvSpPr>
          <p:spPr>
            <a:xfrm>
              <a:off x="5664200" y="3127375"/>
              <a:ext cx="781050" cy="900113"/>
            </a:xfrm>
            <a:custGeom>
              <a:avLst/>
              <a:gdLst/>
              <a:ahLst/>
              <a:cxnLst/>
              <a:rect l="l" t="t" r="r" b="b"/>
              <a:pathLst>
                <a:path w="136" h="157"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0">
                  <a:srgbClr val="F7BDBB"/>
                </a:gs>
                <a:gs pos="75000">
                  <a:srgbClr val="F7BDBB"/>
                </a:gs>
                <a:gs pos="100000">
                  <a:srgbClr val="F7BDBB">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1" name="Google Shape;301;gcf634a32e9_2_525"/>
            <p:cNvSpPr/>
            <p:nvPr/>
          </p:nvSpPr>
          <p:spPr>
            <a:xfrm>
              <a:off x="5664200" y="3127375"/>
              <a:ext cx="781050" cy="566738"/>
            </a:xfrm>
            <a:custGeom>
              <a:avLst/>
              <a:gdLst/>
              <a:ahLst/>
              <a:cxnLst/>
              <a:rect l="l" t="t" r="r" b="b"/>
              <a:pathLst>
                <a:path w="136" h="99" extrusionOk="0">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2" name="Google Shape;302;gcf634a32e9_2_525"/>
            <p:cNvSpPr/>
            <p:nvPr/>
          </p:nvSpPr>
          <p:spPr>
            <a:xfrm>
              <a:off x="6289675" y="3775075"/>
              <a:ext cx="68263" cy="92075"/>
            </a:xfrm>
            <a:custGeom>
              <a:avLst/>
              <a:gdLst/>
              <a:ahLst/>
              <a:cxnLst/>
              <a:rect l="l" t="t" r="r" b="b"/>
              <a:pathLst>
                <a:path w="12" h="16" extrusionOk="0">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3" name="Google Shape;303;gcf634a32e9_2_525"/>
            <p:cNvSpPr/>
            <p:nvPr/>
          </p:nvSpPr>
          <p:spPr>
            <a:xfrm>
              <a:off x="6324600" y="3792538"/>
              <a:ext cx="131763" cy="360363"/>
            </a:xfrm>
            <a:custGeom>
              <a:avLst/>
              <a:gdLst/>
              <a:ahLst/>
              <a:cxnLst/>
              <a:rect l="l" t="t" r="r" b="b"/>
              <a:pathLst>
                <a:path w="23" h="63" extrusionOk="0">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4" name="Google Shape;304;gcf634a32e9_2_525"/>
            <p:cNvSpPr/>
            <p:nvPr/>
          </p:nvSpPr>
          <p:spPr>
            <a:xfrm>
              <a:off x="6324600" y="4010025"/>
              <a:ext cx="74613" cy="142875"/>
            </a:xfrm>
            <a:custGeom>
              <a:avLst/>
              <a:gdLst/>
              <a:ahLst/>
              <a:cxnLst/>
              <a:rect l="l" t="t" r="r" b="b"/>
              <a:pathLst>
                <a:path w="13" h="25" extrusionOk="0">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2745"/>
                  </a:srgbClr>
                </a:gs>
                <a:gs pos="51000">
                  <a:srgbClr val="4BC3E2">
                    <a:alpha val="0"/>
                  </a:srgbClr>
                </a:gs>
                <a:gs pos="100000">
                  <a:srgbClr val="4BC3E2">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5" name="Google Shape;305;gcf634a32e9_2_525"/>
            <p:cNvSpPr/>
            <p:nvPr/>
          </p:nvSpPr>
          <p:spPr>
            <a:xfrm>
              <a:off x="4832350" y="3162300"/>
              <a:ext cx="1503363" cy="2624138"/>
            </a:xfrm>
            <a:custGeom>
              <a:avLst/>
              <a:gdLst/>
              <a:ahLst/>
              <a:cxnLst/>
              <a:rect l="l" t="t" r="r" b="b"/>
              <a:pathLst>
                <a:path w="262" h="458" extrusionOk="0">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a:gsLst>
                <a:gs pos="0">
                  <a:srgbClr val="7289F2">
                    <a:alpha val="53725"/>
                  </a:srgbClr>
                </a:gs>
                <a:gs pos="26000">
                  <a:srgbClr val="7289F2">
                    <a:alpha val="53725"/>
                  </a:srgbClr>
                </a:gs>
                <a:gs pos="100000">
                  <a:srgbClr val="7289F2">
                    <a:alpha val="0"/>
                  </a:srgbClr>
                </a:gs>
              </a:gsLst>
              <a:lin ang="7799903"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6" name="Google Shape;306;gcf634a32e9_2_525"/>
            <p:cNvSpPr/>
            <p:nvPr/>
          </p:nvSpPr>
          <p:spPr>
            <a:xfrm>
              <a:off x="5192713" y="5167313"/>
              <a:ext cx="236538" cy="338138"/>
            </a:xfrm>
            <a:custGeom>
              <a:avLst/>
              <a:gdLst/>
              <a:ahLst/>
              <a:cxnLst/>
              <a:rect l="l" t="t" r="r" b="b"/>
              <a:pathLst>
                <a:path w="41" h="59" extrusionOk="0">
                  <a:moveTo>
                    <a:pt x="13" y="0"/>
                  </a:moveTo>
                  <a:cubicBezTo>
                    <a:pt x="13" y="0"/>
                    <a:pt x="0" y="45"/>
                    <a:pt x="41" y="59"/>
                  </a:cubicBezTo>
                  <a:cubicBezTo>
                    <a:pt x="34" y="0"/>
                    <a:pt x="34" y="0"/>
                    <a:pt x="34" y="0"/>
                  </a:cubicBezTo>
                  <a:lnTo>
                    <a:pt x="13" y="0"/>
                  </a:lnTo>
                  <a:close/>
                </a:path>
              </a:pathLst>
            </a:custGeom>
            <a:solidFill>
              <a:srgbClr val="829CF3">
                <a:alpha val="258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7" name="Google Shape;307;gcf634a32e9_2_525"/>
            <p:cNvSpPr/>
            <p:nvPr/>
          </p:nvSpPr>
          <p:spPr>
            <a:xfrm>
              <a:off x="6191250" y="3625850"/>
              <a:ext cx="333375" cy="217488"/>
            </a:xfrm>
            <a:custGeom>
              <a:avLst/>
              <a:gdLst/>
              <a:ahLst/>
              <a:cxnLst/>
              <a:rect l="l" t="t" r="r" b="b"/>
              <a:pathLst>
                <a:path w="58" h="38" extrusionOk="0">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8" name="Google Shape;308;gcf634a32e9_2_525"/>
            <p:cNvSpPr/>
            <p:nvPr/>
          </p:nvSpPr>
          <p:spPr>
            <a:xfrm>
              <a:off x="6538394" y="3930239"/>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09" name="Google Shape;309;gcf634a32e9_2_525"/>
            <p:cNvSpPr/>
            <p:nvPr/>
          </p:nvSpPr>
          <p:spPr>
            <a:xfrm>
              <a:off x="6586362" y="3924595"/>
              <a:ext cx="104950" cy="82726"/>
            </a:xfrm>
            <a:custGeom>
              <a:avLst/>
              <a:gdLst/>
              <a:ahLst/>
              <a:cxnLst/>
              <a:rect l="l" t="t" r="r" b="b"/>
              <a:pathLst>
                <a:path w="104950" h="82726" extrusionOk="0">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sp>
          <p:nvSpPr>
            <p:cNvPr id="310" name="Google Shape;310;gcf634a32e9_2_525"/>
            <p:cNvSpPr/>
            <p:nvPr/>
          </p:nvSpPr>
          <p:spPr>
            <a:xfrm>
              <a:off x="5832786" y="4279895"/>
              <a:ext cx="465015" cy="55559"/>
            </a:xfrm>
            <a:custGeom>
              <a:avLst/>
              <a:gdLst/>
              <a:ahLst/>
              <a:cxnLst/>
              <a:rect l="l" t="t" r="r" b="b"/>
              <a:pathLst>
                <a:path w="465015" h="55559" extrusionOk="0">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chemeClr val="dk1"/>
                </a:solidFill>
                <a:latin typeface="Calibri"/>
                <a:ea typeface="Calibri"/>
                <a:cs typeface="Calibri"/>
                <a:sym typeface="Calibri"/>
              </a:endParaRPr>
            </a:p>
          </p:txBody>
        </p:sp>
      </p:grpSp>
      <p:sp>
        <p:nvSpPr>
          <p:cNvPr id="311" name="Google Shape;311;gcf634a32e9_2_525"/>
          <p:cNvSpPr txBox="1"/>
          <p:nvPr/>
        </p:nvSpPr>
        <p:spPr>
          <a:xfrm>
            <a:off x="7556325" y="132900"/>
            <a:ext cx="4476600" cy="677400"/>
          </a:xfrm>
          <a:prstGeom prst="rect">
            <a:avLst/>
          </a:prstGeom>
          <a:solidFill>
            <a:schemeClr val="accen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4400" b="1">
                <a:solidFill>
                  <a:srgbClr val="FFFFFF"/>
                </a:solidFill>
                <a:latin typeface="Comic Sans MS"/>
                <a:ea typeface="Comic Sans MS"/>
                <a:cs typeface="Comic Sans MS"/>
                <a:sym typeface="Comic Sans MS"/>
              </a:rPr>
              <a:t>CONTENIDO</a:t>
            </a:r>
            <a:endParaRPr sz="4400" b="1">
              <a:solidFill>
                <a:srgbClr val="FFFFFF"/>
              </a:solidFill>
              <a:latin typeface="Comic Sans MS"/>
              <a:ea typeface="Comic Sans MS"/>
              <a:cs typeface="Comic Sans MS"/>
              <a:sym typeface="Comic Sans MS"/>
            </a:endParaRPr>
          </a:p>
        </p:txBody>
      </p:sp>
      <p:sp>
        <p:nvSpPr>
          <p:cNvPr id="312" name="Google Shape;312;gcf634a32e9_2_525"/>
          <p:cNvSpPr txBox="1"/>
          <p:nvPr/>
        </p:nvSpPr>
        <p:spPr>
          <a:xfrm>
            <a:off x="-630825" y="649775"/>
            <a:ext cx="7056900" cy="415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ES" sz="2700" b="1">
                <a:latin typeface="Comfortaa"/>
                <a:ea typeface="Comfortaa"/>
                <a:cs typeface="Comfortaa"/>
                <a:sym typeface="Comfortaa"/>
              </a:rPr>
              <a:t>1 - INTRODUCCIÓN</a:t>
            </a:r>
            <a:endParaRPr sz="2700" b="1">
              <a:latin typeface="Comfortaa"/>
              <a:ea typeface="Comfortaa"/>
              <a:cs typeface="Comfortaa"/>
              <a:sym typeface="Comfortaa"/>
            </a:endParaRPr>
          </a:p>
        </p:txBody>
      </p:sp>
      <p:sp>
        <p:nvSpPr>
          <p:cNvPr id="313" name="Google Shape;313;gcf634a32e9_2_525"/>
          <p:cNvSpPr txBox="1"/>
          <p:nvPr/>
        </p:nvSpPr>
        <p:spPr>
          <a:xfrm>
            <a:off x="1100350" y="1236625"/>
            <a:ext cx="7056900" cy="58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800" b="1">
                <a:latin typeface="Comfortaa"/>
                <a:ea typeface="Comfortaa"/>
                <a:cs typeface="Comfortaa"/>
                <a:sym typeface="Comfortaa"/>
              </a:rPr>
              <a:t>2 - ANÁLISIS DESCRIPTIVO</a:t>
            </a:r>
            <a:endParaRPr sz="3800" b="1">
              <a:latin typeface="Comfortaa"/>
              <a:ea typeface="Comfortaa"/>
              <a:cs typeface="Comfortaa"/>
              <a:sym typeface="Comfortaa"/>
            </a:endParaRPr>
          </a:p>
        </p:txBody>
      </p:sp>
      <p:sp>
        <p:nvSpPr>
          <p:cNvPr id="314" name="Google Shape;314;gcf634a32e9_2_525"/>
          <p:cNvSpPr txBox="1"/>
          <p:nvPr/>
        </p:nvSpPr>
        <p:spPr>
          <a:xfrm>
            <a:off x="1100350" y="1993000"/>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3 - MODELOS PROPUESTOS</a:t>
            </a:r>
            <a:endParaRPr sz="2700" b="1">
              <a:latin typeface="Comfortaa"/>
              <a:ea typeface="Comfortaa"/>
              <a:cs typeface="Comfortaa"/>
              <a:sym typeface="Comfortaa"/>
            </a:endParaRPr>
          </a:p>
        </p:txBody>
      </p:sp>
      <p:sp>
        <p:nvSpPr>
          <p:cNvPr id="315" name="Google Shape;315;gcf634a32e9_2_525"/>
          <p:cNvSpPr txBox="1"/>
          <p:nvPr/>
        </p:nvSpPr>
        <p:spPr>
          <a:xfrm>
            <a:off x="1100350" y="266462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4 - AJUSTE DE LOS MODELOS</a:t>
            </a:r>
            <a:endParaRPr sz="2700" b="1">
              <a:latin typeface="Comfortaa"/>
              <a:ea typeface="Comfortaa"/>
              <a:cs typeface="Comfortaa"/>
              <a:sym typeface="Comfortaa"/>
            </a:endParaRPr>
          </a:p>
        </p:txBody>
      </p:sp>
      <p:sp>
        <p:nvSpPr>
          <p:cNvPr id="316" name="Google Shape;316;gcf634a32e9_2_525"/>
          <p:cNvSpPr txBox="1"/>
          <p:nvPr/>
        </p:nvSpPr>
        <p:spPr>
          <a:xfrm>
            <a:off x="1100338" y="3388713"/>
            <a:ext cx="7056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s-ES" sz="2700" b="1">
                <a:latin typeface="Comfortaa"/>
                <a:ea typeface="Comfortaa"/>
                <a:cs typeface="Comfortaa"/>
                <a:sym typeface="Comfortaa"/>
              </a:rPr>
              <a:t>5 - ANÁLISIS DE LOS RESIDUALES</a:t>
            </a:r>
            <a:endParaRPr sz="2700" b="1">
              <a:latin typeface="Comfortaa"/>
              <a:ea typeface="Comfortaa"/>
              <a:cs typeface="Comfortaa"/>
              <a:sym typeface="Comfortaa"/>
            </a:endParaRPr>
          </a:p>
          <a:p>
            <a:pPr marL="0" lvl="0" indent="0" algn="l" rtl="0">
              <a:spcBef>
                <a:spcPts val="0"/>
              </a:spcBef>
              <a:spcAft>
                <a:spcPts val="0"/>
              </a:spcAft>
              <a:buNone/>
            </a:pPr>
            <a:r>
              <a:rPr lang="es-ES" sz="2700" b="1">
                <a:latin typeface="Comfortaa"/>
                <a:ea typeface="Comfortaa"/>
                <a:cs typeface="Comfortaa"/>
                <a:sym typeface="Comfortaa"/>
              </a:rPr>
              <a:t>     VALIDACIÓN DE SUPUESTOS</a:t>
            </a:r>
            <a:endParaRPr sz="2700" b="1">
              <a:latin typeface="Comfortaa"/>
              <a:ea typeface="Comfortaa"/>
              <a:cs typeface="Comfortaa"/>
              <a:sym typeface="Comfortaa"/>
            </a:endParaRPr>
          </a:p>
        </p:txBody>
      </p:sp>
      <p:sp>
        <p:nvSpPr>
          <p:cNvPr id="317" name="Google Shape;317;gcf634a32e9_2_525"/>
          <p:cNvSpPr txBox="1"/>
          <p:nvPr/>
        </p:nvSpPr>
        <p:spPr>
          <a:xfrm>
            <a:off x="1100350" y="4366550"/>
            <a:ext cx="5325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6 - PRONÓSTICOS PARA LA    </a:t>
            </a:r>
            <a:endParaRPr sz="2700" b="1">
              <a:latin typeface="Comfortaa"/>
              <a:ea typeface="Comfortaa"/>
              <a:cs typeface="Comfortaa"/>
              <a:sym typeface="Comfortaa"/>
            </a:endParaRPr>
          </a:p>
          <a:p>
            <a:pPr marL="0" marR="0" lvl="0" indent="0" algn="l" rtl="0">
              <a:spcBef>
                <a:spcPts val="0"/>
              </a:spcBef>
              <a:spcAft>
                <a:spcPts val="0"/>
              </a:spcAft>
              <a:buNone/>
            </a:pPr>
            <a:r>
              <a:rPr lang="es-ES" sz="2700" b="1">
                <a:latin typeface="Comfortaa"/>
                <a:ea typeface="Comfortaa"/>
                <a:cs typeface="Comfortaa"/>
                <a:sym typeface="Comfortaa"/>
              </a:rPr>
              <a:t>      VALIDACIÓN CRUZADA</a:t>
            </a:r>
            <a:endParaRPr sz="2700" b="1">
              <a:latin typeface="Comfortaa"/>
              <a:ea typeface="Comfortaa"/>
              <a:cs typeface="Comfortaa"/>
              <a:sym typeface="Comfortaa"/>
            </a:endParaRPr>
          </a:p>
        </p:txBody>
      </p:sp>
      <p:sp>
        <p:nvSpPr>
          <p:cNvPr id="318" name="Google Shape;318;gcf634a32e9_2_525"/>
          <p:cNvSpPr txBox="1"/>
          <p:nvPr/>
        </p:nvSpPr>
        <p:spPr>
          <a:xfrm>
            <a:off x="1100350" y="5344375"/>
            <a:ext cx="7056900" cy="415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700" b="1">
                <a:latin typeface="Comfortaa"/>
                <a:ea typeface="Comfortaa"/>
                <a:cs typeface="Comfortaa"/>
                <a:sym typeface="Comfortaa"/>
              </a:rPr>
              <a:t>7 - CONCLUSIONES</a:t>
            </a:r>
            <a:endParaRPr sz="2700" b="1">
              <a:latin typeface="Comfortaa"/>
              <a:ea typeface="Comfortaa"/>
              <a:cs typeface="Comfortaa"/>
              <a:sym typeface="Comfortaa"/>
            </a:endParaRPr>
          </a:p>
        </p:txBody>
      </p:sp>
      <p:sp>
        <p:nvSpPr>
          <p:cNvPr id="319" name="Google Shape;319;gcf634a32e9_2_525"/>
          <p:cNvSpPr/>
          <p:nvPr/>
        </p:nvSpPr>
        <p:spPr>
          <a:xfrm>
            <a:off x="476600" y="810300"/>
            <a:ext cx="443700" cy="232200"/>
          </a:xfrm>
          <a:prstGeom prst="roundRect">
            <a:avLst>
              <a:gd name="adj"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 name="Google Shape;320;gcf634a32e9_2_525"/>
          <p:cNvSpPr/>
          <p:nvPr/>
        </p:nvSpPr>
        <p:spPr>
          <a:xfrm>
            <a:off x="476583" y="1487451"/>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 name="Google Shape;321;gcf634a32e9_2_525"/>
          <p:cNvSpPr/>
          <p:nvPr/>
        </p:nvSpPr>
        <p:spPr>
          <a:xfrm>
            <a:off x="476583" y="205897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 name="Google Shape;322;gcf634a32e9_2_525"/>
          <p:cNvSpPr/>
          <p:nvPr/>
        </p:nvSpPr>
        <p:spPr>
          <a:xfrm>
            <a:off x="502058" y="274958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 name="Google Shape;323;gcf634a32e9_2_525"/>
          <p:cNvSpPr/>
          <p:nvPr/>
        </p:nvSpPr>
        <p:spPr>
          <a:xfrm>
            <a:off x="502058" y="3440226"/>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 name="Google Shape;324;gcf634a32e9_2_525"/>
          <p:cNvSpPr/>
          <p:nvPr/>
        </p:nvSpPr>
        <p:spPr>
          <a:xfrm>
            <a:off x="502058" y="4469138"/>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 name="Google Shape;325;gcf634a32e9_2_525"/>
          <p:cNvSpPr/>
          <p:nvPr/>
        </p:nvSpPr>
        <p:spPr>
          <a:xfrm>
            <a:off x="502058" y="5498063"/>
            <a:ext cx="443700" cy="232200"/>
          </a:xfrm>
          <a:prstGeom prst="roundRect">
            <a:avLst>
              <a:gd name="adj" fmla="val 50000"/>
            </a:avLst>
          </a:prstGeom>
          <a:noFill/>
          <a:ln w="1270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26" name="Google Shape;326;gcf634a32e9_2_525"/>
          <p:cNvCxnSpPr/>
          <p:nvPr/>
        </p:nvCxnSpPr>
        <p:spPr>
          <a:xfrm>
            <a:off x="716225" y="210625"/>
            <a:ext cx="0" cy="6320700"/>
          </a:xfrm>
          <a:prstGeom prst="straightConnector1">
            <a:avLst/>
          </a:prstGeom>
          <a:noFill/>
          <a:ln w="9525" cap="flat" cmpd="sng">
            <a:solidFill>
              <a:srgbClr val="6D9EEB"/>
            </a:solidFill>
            <a:prstDash val="dot"/>
            <a:round/>
            <a:headEnd type="none" w="med" len="med"/>
            <a:tailEnd type="none" w="med" len="med"/>
          </a:ln>
        </p:spPr>
      </p:cxnSp>
      <p:sp>
        <p:nvSpPr>
          <p:cNvPr id="327" name="Google Shape;327;gcf634a32e9_2_525"/>
          <p:cNvSpPr/>
          <p:nvPr/>
        </p:nvSpPr>
        <p:spPr>
          <a:xfrm>
            <a:off x="476575" y="1487450"/>
            <a:ext cx="443700" cy="232200"/>
          </a:xfrm>
          <a:prstGeom prst="roundRect">
            <a:avLst>
              <a:gd name="adj" fmla="val 50000"/>
            </a:avLst>
          </a:prstGeom>
          <a:noFill/>
          <a:ln w="76200" cap="flat" cmpd="sng">
            <a:solidFill>
              <a:srgbClr val="4A86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s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4290</Words>
  <Application>Microsoft Office PowerPoint</Application>
  <PresentationFormat>Panorámica</PresentationFormat>
  <Paragraphs>296</Paragraphs>
  <Slides>40</Slides>
  <Notes>40</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40</vt:i4>
      </vt:variant>
    </vt:vector>
  </HeadingPairs>
  <TitlesOfParts>
    <vt:vector size="53" baseType="lpstr">
      <vt:lpstr>Comic Sans MS</vt:lpstr>
      <vt:lpstr>Tahoma</vt:lpstr>
      <vt:lpstr>Comfortaa</vt:lpstr>
      <vt:lpstr>Corbel</vt:lpstr>
      <vt:lpstr>Alegreya Regular</vt:lpstr>
      <vt:lpstr>Cambria Math</vt:lpstr>
      <vt:lpstr>Amatic SC</vt:lpstr>
      <vt:lpstr>Arial</vt:lpstr>
      <vt:lpstr>Times New Roman</vt:lpstr>
      <vt:lpstr>Comfortaa Regular</vt:lpstr>
      <vt:lpstr>Calibri</vt:lpstr>
      <vt:lpstr>Tema de Office</vt:lpstr>
      <vt:lpstr>Base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Jennifer Salazar</cp:lastModifiedBy>
  <cp:revision>7</cp:revision>
  <dcterms:created xsi:type="dcterms:W3CDTF">2021-04-09T20:35:05Z</dcterms:created>
  <dcterms:modified xsi:type="dcterms:W3CDTF">2021-04-11T22:34:51Z</dcterms:modified>
</cp:coreProperties>
</file>